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Lst>
  <p:notesMasterIdLst>
    <p:notesMasterId r:id="rId18"/>
  </p:notesMasterIdLst>
  <p:sldIdLst>
    <p:sldId id="278" r:id="rId3"/>
    <p:sldId id="298" r:id="rId4"/>
    <p:sldId id="300" r:id="rId5"/>
    <p:sldId id="351" r:id="rId6"/>
    <p:sldId id="361" r:id="rId7"/>
    <p:sldId id="362" r:id="rId8"/>
    <p:sldId id="363" r:id="rId9"/>
    <p:sldId id="364" r:id="rId10"/>
    <p:sldId id="365" r:id="rId11"/>
    <p:sldId id="366" r:id="rId12"/>
    <p:sldId id="367" r:id="rId13"/>
    <p:sldId id="368" r:id="rId14"/>
    <p:sldId id="359" r:id="rId15"/>
    <p:sldId id="369" r:id="rId16"/>
    <p:sldId id="370"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extLst>
      <p:ext uri="{19B8F6BF-5375-455C-9EA6-DF929625EA0E}">
        <p15:presenceInfo xmlns:p15="http://schemas.microsoft.com/office/powerpoint/2012/main" userId="Administrato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1AE"/>
    <a:srgbClr val="CC9C53"/>
    <a:srgbClr val="064089"/>
    <a:srgbClr val="FCD4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3850" autoAdjust="0"/>
  </p:normalViewPr>
  <p:slideViewPr>
    <p:cSldViewPr snapToGrid="0" showGuides="1">
      <p:cViewPr varScale="1">
        <p:scale>
          <a:sx n="62" d="100"/>
          <a:sy n="62" d="100"/>
        </p:scale>
        <p:origin x="84" y="5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jp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AD20A-4397-42D2-B4BF-785CA14234A2}" type="datetimeFigureOut">
              <a:rPr lang="zh-CN" altLang="en-US" smtClean="0"/>
              <a:t>2019/10/30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96C3D-27FB-4F40-B6C7-7D78C929D113}" type="slidenum">
              <a:rPr lang="zh-CN" altLang="en-US" smtClean="0"/>
              <a:t>‹#›</a:t>
            </a:fld>
            <a:endParaRPr lang="zh-CN" altLang="en-US"/>
          </a:p>
        </p:txBody>
      </p:sp>
    </p:spTree>
    <p:extLst>
      <p:ext uri="{BB962C8B-B14F-4D97-AF65-F5344CB8AC3E}">
        <p14:creationId xmlns:p14="http://schemas.microsoft.com/office/powerpoint/2010/main" val="1837988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96C5A1E-6710-4E66-BD0F-BB0A2674F144}"/>
              </a:ext>
            </a:extLst>
          </p:cNvPr>
          <p:cNvPicPr>
            <a:picLocks noChangeAspect="1"/>
          </p:cNvPicPr>
          <p:nvPr userDrawn="1"/>
        </p:nvPicPr>
        <p:blipFill rotWithShape="1">
          <a:blip r:embed="rId2">
            <a:extLst>
              <a:ext uri="{28A0092B-C50C-407E-A947-70E740481C1C}">
                <a14:useLocalDpi xmlns:a14="http://schemas.microsoft.com/office/drawing/2010/main" val="0"/>
              </a:ext>
            </a:extLst>
          </a:blip>
          <a:stretch/>
        </p:blipFill>
        <p:spPr>
          <a:xfrm>
            <a:off x="-2233443" y="783167"/>
            <a:ext cx="14423415" cy="9252134"/>
          </a:xfrm>
          <a:prstGeom prst="rect">
            <a:avLst/>
          </a:prstGeom>
        </p:spPr>
      </p:pic>
      <p:sp>
        <p:nvSpPr>
          <p:cNvPr id="7" name="矩形 6">
            <a:extLst>
              <a:ext uri="{FF2B5EF4-FFF2-40B4-BE49-F238E27FC236}">
                <a16:creationId xmlns:a16="http://schemas.microsoft.com/office/drawing/2014/main" id="{4A0530DA-F221-4FEC-B269-F6AF22E94222}"/>
              </a:ext>
            </a:extLst>
          </p:cNvPr>
          <p:cNvSpPr/>
          <p:nvPr userDrawn="1"/>
        </p:nvSpPr>
        <p:spPr>
          <a:xfrm>
            <a:off x="0" y="0"/>
            <a:ext cx="12187946" cy="6858000"/>
          </a:xfrm>
          <a:prstGeom prst="rect">
            <a:avLst/>
          </a:prstGeom>
          <a:gradFill flip="none" rotWithShape="1">
            <a:gsLst>
              <a:gs pos="25000">
                <a:srgbClr val="002060">
                  <a:alpha val="40000"/>
                </a:srgbClr>
              </a:gs>
              <a:gs pos="0">
                <a:srgbClr val="002060">
                  <a:alpha val="20000"/>
                </a:srgbClr>
              </a:gs>
              <a:gs pos="50000">
                <a:srgbClr val="002060">
                  <a:alpha val="60000"/>
                </a:srgbClr>
              </a:gs>
              <a:gs pos="75000">
                <a:srgbClr val="002060">
                  <a:alpha val="80000"/>
                </a:srgbClr>
              </a:gs>
              <a:gs pos="100000">
                <a:srgbClr val="00206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F769D877-EA23-4431-BF6E-2325D3589C95}"/>
              </a:ext>
            </a:extLst>
          </p:cNvPr>
          <p:cNvPicPr>
            <a:picLocks noChangeAspect="1"/>
          </p:cNvPicPr>
          <p:nvPr userDrawn="1"/>
        </p:nvPicPr>
        <p:blipFill rotWithShape="1">
          <a:blip r:embed="rId3">
            <a:biLevel thresh="25000"/>
            <a:extLst>
              <a:ext uri="{28A0092B-C50C-407E-A947-70E740481C1C}">
                <a14:useLocalDpi xmlns:a14="http://schemas.microsoft.com/office/drawing/2010/main" val="0"/>
              </a:ext>
            </a:extLst>
          </a:blip>
          <a:srcRect l="18205" t="32364" r="17091" b="33939"/>
          <a:stretch/>
        </p:blipFill>
        <p:spPr>
          <a:xfrm>
            <a:off x="189141" y="133237"/>
            <a:ext cx="1656000" cy="4850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56789668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96C5A1E-6710-4E66-BD0F-BB0A2674F144}"/>
              </a:ext>
            </a:extLst>
          </p:cNvPr>
          <p:cNvPicPr>
            <a:picLocks noChangeAspect="1"/>
          </p:cNvPicPr>
          <p:nvPr userDrawn="1"/>
        </p:nvPicPr>
        <p:blipFill rotWithShape="1">
          <a:blip r:embed="rId2">
            <a:extLst>
              <a:ext uri="{28A0092B-C50C-407E-A947-70E740481C1C}">
                <a14:useLocalDpi xmlns:a14="http://schemas.microsoft.com/office/drawing/2010/main" val="0"/>
              </a:ext>
            </a:extLst>
          </a:blip>
          <a:stretch/>
        </p:blipFill>
        <p:spPr>
          <a:xfrm>
            <a:off x="-2233443" y="783167"/>
            <a:ext cx="14423415" cy="9252134"/>
          </a:xfrm>
          <a:prstGeom prst="rect">
            <a:avLst/>
          </a:prstGeom>
        </p:spPr>
      </p:pic>
      <p:pic>
        <p:nvPicPr>
          <p:cNvPr id="7" name="图片 6">
            <a:extLst>
              <a:ext uri="{FF2B5EF4-FFF2-40B4-BE49-F238E27FC236}">
                <a16:creationId xmlns:a16="http://schemas.microsoft.com/office/drawing/2014/main" id="{2F260177-7B48-4B14-B71B-5D6C72683123}"/>
              </a:ext>
            </a:extLst>
          </p:cNvPr>
          <p:cNvPicPr>
            <a:picLocks noChangeAspect="1"/>
          </p:cNvPicPr>
          <p:nvPr userDrawn="1"/>
        </p:nvPicPr>
        <p:blipFill rotWithShape="1">
          <a:blip r:embed="rId2">
            <a:extLst>
              <a:ext uri="{28A0092B-C50C-407E-A947-70E740481C1C}">
                <a14:useLocalDpi xmlns:a14="http://schemas.microsoft.com/office/drawing/2010/main" val="0"/>
              </a:ext>
            </a:extLst>
          </a:blip>
          <a:stretch/>
        </p:blipFill>
        <p:spPr>
          <a:xfrm>
            <a:off x="-2231415" y="1659467"/>
            <a:ext cx="14423415" cy="9252134"/>
          </a:xfrm>
          <a:prstGeom prst="rect">
            <a:avLst/>
          </a:prstGeom>
        </p:spPr>
      </p:pic>
      <p:sp>
        <p:nvSpPr>
          <p:cNvPr id="8" name="矩形 7">
            <a:extLst>
              <a:ext uri="{FF2B5EF4-FFF2-40B4-BE49-F238E27FC236}">
                <a16:creationId xmlns:a16="http://schemas.microsoft.com/office/drawing/2014/main" id="{AB4EADF6-1D22-4B9D-BAFC-00E15AE0F40B}"/>
              </a:ext>
            </a:extLst>
          </p:cNvPr>
          <p:cNvSpPr/>
          <p:nvPr userDrawn="1"/>
        </p:nvSpPr>
        <p:spPr>
          <a:xfrm>
            <a:off x="0" y="0"/>
            <a:ext cx="12187946" cy="6858000"/>
          </a:xfrm>
          <a:prstGeom prst="rect">
            <a:avLst/>
          </a:prstGeom>
          <a:gradFill flip="none" rotWithShape="1">
            <a:gsLst>
              <a:gs pos="25000">
                <a:srgbClr val="002060">
                  <a:alpha val="40000"/>
                </a:srgbClr>
              </a:gs>
              <a:gs pos="0">
                <a:srgbClr val="002060">
                  <a:alpha val="20000"/>
                </a:srgbClr>
              </a:gs>
              <a:gs pos="50000">
                <a:srgbClr val="002060">
                  <a:alpha val="60000"/>
                </a:srgbClr>
              </a:gs>
              <a:gs pos="75000">
                <a:srgbClr val="002060">
                  <a:alpha val="80000"/>
                </a:srgbClr>
              </a:gs>
              <a:gs pos="100000">
                <a:srgbClr val="00206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F769D877-EA23-4431-BF6E-2325D3589C95}"/>
              </a:ext>
            </a:extLst>
          </p:cNvPr>
          <p:cNvPicPr>
            <a:picLocks noChangeAspect="1"/>
          </p:cNvPicPr>
          <p:nvPr userDrawn="1"/>
        </p:nvPicPr>
        <p:blipFill rotWithShape="1">
          <a:blip r:embed="rId3">
            <a:biLevel thresh="25000"/>
            <a:extLst>
              <a:ext uri="{28A0092B-C50C-407E-A947-70E740481C1C}">
                <a14:useLocalDpi xmlns:a14="http://schemas.microsoft.com/office/drawing/2010/main" val="0"/>
              </a:ext>
            </a:extLst>
          </a:blip>
          <a:srcRect l="18205" t="32364" r="17091" b="33939"/>
          <a:stretch/>
        </p:blipFill>
        <p:spPr>
          <a:xfrm>
            <a:off x="189141" y="133237"/>
            <a:ext cx="1656000" cy="4850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220811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2000"/>
                                        <p:tgtEl>
                                          <p:spTgt spid="5"/>
                                        </p:tgtEl>
                                      </p:cBhvr>
                                    </p:animEffect>
                                    <p:set>
                                      <p:cBhvr>
                                        <p:cTn id="7" dur="1" fill="hold">
                                          <p:stCondLst>
                                            <p:cond delay="1999"/>
                                          </p:stCondLst>
                                        </p:cTn>
                                        <p:tgtEl>
                                          <p:spTgt spid="5"/>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2000"/>
                                        <p:tgtEl>
                                          <p:spTgt spid="7"/>
                                        </p:tgtEl>
                                      </p:cBhvr>
                                    </p:animEffect>
                                  </p:childTnLst>
                                </p:cTn>
                              </p:par>
                              <p:par>
                                <p:cTn id="11" presetID="63" presetClass="path" presetSubtype="0" accel="50000" decel="50000" fill="hold" nodeType="withEffect">
                                  <p:stCondLst>
                                    <p:cond delay="0"/>
                                  </p:stCondLst>
                                  <p:childTnLst>
                                    <p:animMotion origin="layout" path="M 0 0 L 0.000166 0.127778 E" pathEditMode="relative" ptsTypes="">
                                      <p:cBhvr>
                                        <p:cTn id="12" dur="2000" fill="hold"/>
                                        <p:tgtEl>
                                          <p:spTgt spid="5"/>
                                        </p:tgtEl>
                                        <p:attrNameLst>
                                          <p:attrName>ppt_x</p:attrName>
                                          <p:attrName>ppt_y</p:attrName>
                                        </p:attrNameLst>
                                      </p:cBhvr>
                                    </p:animMotion>
                                  </p:childTnLst>
                                </p:cTn>
                              </p:par>
                              <p:par>
                                <p:cTn id="13" presetID="63" presetClass="path" presetSubtype="0" accel="50000" decel="50000" fill="hold" nodeType="withEffect">
                                  <p:stCondLst>
                                    <p:cond delay="0"/>
                                  </p:stCondLst>
                                  <p:childTnLst>
                                    <p:animMotion origin="layout" path="M -0.000166 -0.127778 L 0 0 E" pathEditMode="relative" ptsTypes="">
                                      <p:cBhvr>
                                        <p:cTn id="14" dur="2000" fill="hold"/>
                                        <p:tgtEl>
                                          <p:spTgt spid="7"/>
                                        </p:tgtEl>
                                        <p:attrNameLst>
                                          <p:attrName>ppt_x</p:attrName>
                                          <p:attrName>ppt_y</p:attrName>
                                        </p:attrNameLst>
                                      </p:cBhvr>
                                    </p:animMotion>
                                  </p:childTnLst>
                                </p:cTn>
                              </p:par>
                              <p:par>
                                <p:cTn id="15" presetID="6" presetClass="emph" presetSubtype="0" accel="50000" decel="50000" fill="hold" nodeType="withEffect">
                                  <p:stCondLst>
                                    <p:cond delay="0"/>
                                  </p:stCondLst>
                                  <p:childTnLst>
                                    <p:animScale>
                                      <p:cBhvr>
                                        <p:cTn id="16" dur="2000" fill="hold"/>
                                        <p:tgtEl>
                                          <p:spTgt spid="5"/>
                                        </p:tgtEl>
                                      </p:cBhvr>
                                      <p:by x="150000" y="150000"/>
                                      <p:from x="100000" y="100000"/>
                                      <p:to x="100000" y="100000"/>
                                    </p:animScale>
                                  </p:childTnLst>
                                </p:cTn>
                              </p:par>
                              <p:par>
                                <p:cTn id="17" presetID="6" presetClass="emph" presetSubtype="0" accel="50000" decel="50000" fill="hold" nodeType="withEffect">
                                  <p:stCondLst>
                                    <p:cond delay="0"/>
                                  </p:stCondLst>
                                  <p:childTnLst>
                                    <p:animScale>
                                      <p:cBhvr>
                                        <p:cTn id="18" dur="2000" fill="hold"/>
                                        <p:tgtEl>
                                          <p:spTgt spid="7"/>
                                        </p:tgtEl>
                                      </p:cBhvr>
                                      <p:by x="150000" y="150000"/>
                                      <p:from x="100000" y="100000"/>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转场1">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9797FB6D-89CD-4D9E-90AC-0C6CC2D6B843}"/>
              </a:ext>
            </a:extLst>
          </p:cNvPr>
          <p:cNvPicPr>
            <a:picLocks noChangeAspect="1"/>
          </p:cNvPicPr>
          <p:nvPr userDrawn="1"/>
        </p:nvPicPr>
        <p:blipFill rotWithShape="1">
          <a:blip r:embed="rId2">
            <a:extLst>
              <a:ext uri="{28A0092B-C50C-407E-A947-70E740481C1C}">
                <a14:useLocalDpi xmlns:a14="http://schemas.microsoft.com/office/drawing/2010/main" val="0"/>
              </a:ext>
            </a:extLst>
          </a:blip>
          <a:stretch/>
        </p:blipFill>
        <p:spPr>
          <a:xfrm>
            <a:off x="-2231415" y="1659467"/>
            <a:ext cx="14423415" cy="9252134"/>
          </a:xfrm>
          <a:prstGeom prst="rect">
            <a:avLst/>
          </a:prstGeom>
        </p:spPr>
      </p:pic>
      <p:pic>
        <p:nvPicPr>
          <p:cNvPr id="16" name="图片 15">
            <a:extLst>
              <a:ext uri="{FF2B5EF4-FFF2-40B4-BE49-F238E27FC236}">
                <a16:creationId xmlns:a16="http://schemas.microsoft.com/office/drawing/2014/main" id="{8AAA58D1-38BB-49AD-8A7F-62C322F83365}"/>
              </a:ext>
            </a:extLst>
          </p:cNvPr>
          <p:cNvPicPr>
            <a:picLocks noChangeAspect="1"/>
          </p:cNvPicPr>
          <p:nvPr userDrawn="1"/>
        </p:nvPicPr>
        <p:blipFill rotWithShape="1">
          <a:blip r:embed="rId2">
            <a:extLst>
              <a:ext uri="{28A0092B-C50C-407E-A947-70E740481C1C}">
                <a14:useLocalDpi xmlns:a14="http://schemas.microsoft.com/office/drawing/2010/main" val="0"/>
              </a:ext>
            </a:extLst>
          </a:blip>
          <a:stretch/>
        </p:blipFill>
        <p:spPr>
          <a:xfrm>
            <a:off x="0" y="1659467"/>
            <a:ext cx="14423415" cy="9252134"/>
          </a:xfrm>
          <a:prstGeom prst="rect">
            <a:avLst/>
          </a:prstGeom>
        </p:spPr>
      </p:pic>
      <p:sp>
        <p:nvSpPr>
          <p:cNvPr id="14" name="矩形 13">
            <a:extLst>
              <a:ext uri="{FF2B5EF4-FFF2-40B4-BE49-F238E27FC236}">
                <a16:creationId xmlns:a16="http://schemas.microsoft.com/office/drawing/2014/main" id="{C035A93D-0280-4933-ACA0-F1082EC90C87}"/>
              </a:ext>
            </a:extLst>
          </p:cNvPr>
          <p:cNvSpPr/>
          <p:nvPr userDrawn="1"/>
        </p:nvSpPr>
        <p:spPr>
          <a:xfrm>
            <a:off x="0" y="0"/>
            <a:ext cx="12187946" cy="6858000"/>
          </a:xfrm>
          <a:prstGeom prst="rect">
            <a:avLst/>
          </a:prstGeom>
          <a:gradFill flip="none" rotWithShape="1">
            <a:gsLst>
              <a:gs pos="25000">
                <a:srgbClr val="002060">
                  <a:alpha val="40000"/>
                </a:srgbClr>
              </a:gs>
              <a:gs pos="0">
                <a:srgbClr val="002060">
                  <a:alpha val="20000"/>
                </a:srgbClr>
              </a:gs>
              <a:gs pos="50000">
                <a:srgbClr val="002060">
                  <a:alpha val="60000"/>
                </a:srgbClr>
              </a:gs>
              <a:gs pos="75000">
                <a:srgbClr val="002060">
                  <a:alpha val="80000"/>
                </a:srgbClr>
              </a:gs>
              <a:gs pos="100000">
                <a:srgbClr val="00206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4841AC0C-7AA8-46DE-876A-7559745E8155}"/>
              </a:ext>
            </a:extLst>
          </p:cNvPr>
          <p:cNvPicPr>
            <a:picLocks noChangeAspect="1"/>
          </p:cNvPicPr>
          <p:nvPr userDrawn="1"/>
        </p:nvPicPr>
        <p:blipFill rotWithShape="1">
          <a:blip r:embed="rId3">
            <a:biLevel thresh="25000"/>
            <a:extLst>
              <a:ext uri="{28A0092B-C50C-407E-A947-70E740481C1C}">
                <a14:useLocalDpi xmlns:a14="http://schemas.microsoft.com/office/drawing/2010/main" val="0"/>
              </a:ext>
            </a:extLst>
          </a:blip>
          <a:srcRect l="18205" t="32364" r="17091" b="33939"/>
          <a:stretch/>
        </p:blipFill>
        <p:spPr>
          <a:xfrm>
            <a:off x="189141" y="133237"/>
            <a:ext cx="1656000" cy="4850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711831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2000"/>
                                        <p:tgtEl>
                                          <p:spTgt spid="13"/>
                                        </p:tgtEl>
                                      </p:cBhvr>
                                    </p:animEffect>
                                    <p:set>
                                      <p:cBhvr>
                                        <p:cTn id="7" dur="1" fill="hold">
                                          <p:stCondLst>
                                            <p:cond delay="1999"/>
                                          </p:stCondLst>
                                        </p:cTn>
                                        <p:tgtEl>
                                          <p:spTgt spid="13"/>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2000"/>
                                        <p:tgtEl>
                                          <p:spTgt spid="16"/>
                                        </p:tgtEl>
                                      </p:cBhvr>
                                    </p:animEffect>
                                  </p:childTnLst>
                                </p:cTn>
                              </p:par>
                              <p:par>
                                <p:cTn id="11" presetID="63" presetClass="path" presetSubtype="0" accel="50000" decel="50000" fill="hold" nodeType="withEffect">
                                  <p:stCondLst>
                                    <p:cond delay="0"/>
                                  </p:stCondLst>
                                  <p:childTnLst>
                                    <p:animMotion origin="layout" path="M 0 0 L 0.183023 0 E" pathEditMode="relative" ptsTypes="">
                                      <p:cBhvr>
                                        <p:cTn id="12" dur="2000" fill="hold"/>
                                        <p:tgtEl>
                                          <p:spTgt spid="13"/>
                                        </p:tgtEl>
                                        <p:attrNameLst>
                                          <p:attrName>ppt_x</p:attrName>
                                          <p:attrName>ppt_y</p:attrName>
                                        </p:attrNameLst>
                                      </p:cBhvr>
                                    </p:animMotion>
                                  </p:childTnLst>
                                </p:cTn>
                              </p:par>
                              <p:par>
                                <p:cTn id="13" presetID="63" presetClass="path" presetSubtype="0" accel="50000" decel="50000" fill="hold" nodeType="withEffect">
                                  <p:stCondLst>
                                    <p:cond delay="0"/>
                                  </p:stCondLst>
                                  <p:childTnLst>
                                    <p:animMotion origin="layout" path="M -0.183023 0 L 0 0 E" pathEditMode="relative" ptsTypes="">
                                      <p:cBhvr>
                                        <p:cTn id="14" dur="2000" fill="hold"/>
                                        <p:tgtEl>
                                          <p:spTgt spid="16"/>
                                        </p:tgtEl>
                                        <p:attrNameLst>
                                          <p:attrName>ppt_x</p:attrName>
                                          <p:attrName>ppt_y</p:attrName>
                                        </p:attrNameLst>
                                      </p:cBhvr>
                                    </p:animMotion>
                                  </p:childTnLst>
                                </p:cTn>
                              </p:par>
                              <p:par>
                                <p:cTn id="15" presetID="6" presetClass="emph" presetSubtype="0" accel="50000" decel="50000" fill="hold" nodeType="withEffect">
                                  <p:stCondLst>
                                    <p:cond delay="0"/>
                                  </p:stCondLst>
                                  <p:childTnLst>
                                    <p:animScale>
                                      <p:cBhvr>
                                        <p:cTn id="16" dur="2000" fill="hold"/>
                                        <p:tgtEl>
                                          <p:spTgt spid="13"/>
                                        </p:tgtEl>
                                      </p:cBhvr>
                                      <p:by x="150000" y="150000"/>
                                      <p:from x="100000" y="100000"/>
                                      <p:to x="100000" y="100000"/>
                                    </p:animScale>
                                  </p:childTnLst>
                                </p:cTn>
                              </p:par>
                              <p:par>
                                <p:cTn id="17" presetID="6" presetClass="emph" presetSubtype="0" accel="50000" decel="50000" fill="hold" nodeType="withEffect">
                                  <p:stCondLst>
                                    <p:cond delay="0"/>
                                  </p:stCondLst>
                                  <p:childTnLst>
                                    <p:animScale>
                                      <p:cBhvr>
                                        <p:cTn id="18" dur="2000" fill="hold"/>
                                        <p:tgtEl>
                                          <p:spTgt spid="16"/>
                                        </p:tgtEl>
                                      </p:cBhvr>
                                      <p:by x="150000" y="150000"/>
                                      <p:from x="100000" y="100000"/>
                                      <p:to x="100000" y="100000"/>
                                    </p:animScale>
                                  </p:childTnLst>
                                </p:cTn>
                              </p:par>
                              <p:par>
                                <p:cTn id="19" presetID="10" presetClass="exit" presetSubtype="0" fill="hold" nodeType="withEffect">
                                  <p:stCondLst>
                                    <p:cond delay="0"/>
                                  </p:stCondLst>
                                  <p:childTnLst>
                                    <p:animEffect transition="out" filter="fade">
                                      <p:cBhvr>
                                        <p:cTn id="20" dur="2000"/>
                                        <p:tgtEl>
                                          <p:spTgt spid="13"/>
                                        </p:tgtEl>
                                      </p:cBhvr>
                                    </p:animEffect>
                                    <p:set>
                                      <p:cBhvr>
                                        <p:cTn id="21" dur="1" fill="hold">
                                          <p:stCondLst>
                                            <p:cond delay="1999"/>
                                          </p:stCondLst>
                                        </p:cTn>
                                        <p:tgtEl>
                                          <p:spTgt spid="13"/>
                                        </p:tgtEl>
                                        <p:attrNameLst>
                                          <p:attrName>style.visibility</p:attrName>
                                        </p:attrNameLst>
                                      </p:cBhvr>
                                      <p:to>
                                        <p:strVal val="hidden"/>
                                      </p:to>
                                    </p:set>
                                  </p:childTnLst>
                                </p:cTn>
                              </p:par>
                              <p:par>
                                <p:cTn id="22" presetID="10" presetClass="entr" presetSubtype="0" fill="hold"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2000"/>
                                        <p:tgtEl>
                                          <p:spTgt spid="16"/>
                                        </p:tgtEl>
                                      </p:cBhvr>
                                    </p:animEffect>
                                  </p:childTnLst>
                                </p:cTn>
                              </p:par>
                              <p:par>
                                <p:cTn id="25" presetID="63" presetClass="path" presetSubtype="0" accel="50000" decel="50000" fill="hold" nodeType="withEffect">
                                  <p:stCondLst>
                                    <p:cond delay="0"/>
                                  </p:stCondLst>
                                  <p:childTnLst>
                                    <p:animMotion origin="layout" path="M 0 0 L 0.183023 0 E" pathEditMode="relative" ptsTypes="">
                                      <p:cBhvr>
                                        <p:cTn id="26" dur="2000" fill="hold"/>
                                        <p:tgtEl>
                                          <p:spTgt spid="13"/>
                                        </p:tgtEl>
                                        <p:attrNameLst>
                                          <p:attrName>ppt_x</p:attrName>
                                          <p:attrName>ppt_y</p:attrName>
                                        </p:attrNameLst>
                                      </p:cBhvr>
                                    </p:animMotion>
                                  </p:childTnLst>
                                </p:cTn>
                              </p:par>
                              <p:par>
                                <p:cTn id="27" presetID="63" presetClass="path" presetSubtype="0" accel="50000" decel="50000" fill="hold" nodeType="withEffect">
                                  <p:stCondLst>
                                    <p:cond delay="0"/>
                                  </p:stCondLst>
                                  <p:childTnLst>
                                    <p:animMotion origin="layout" path="M -0.183023 0 L 0 0 E" pathEditMode="relative" ptsTypes="">
                                      <p:cBhvr>
                                        <p:cTn id="28" dur="2000" fill="hold"/>
                                        <p:tgtEl>
                                          <p:spTgt spid="16"/>
                                        </p:tgtEl>
                                        <p:attrNameLst>
                                          <p:attrName>ppt_x</p:attrName>
                                          <p:attrName>ppt_y</p:attrName>
                                        </p:attrNameLst>
                                      </p:cBhvr>
                                    </p:animMotion>
                                  </p:childTnLst>
                                </p:cTn>
                              </p:par>
                              <p:par>
                                <p:cTn id="29" presetID="6" presetClass="emph" presetSubtype="0" accel="50000" decel="50000" fill="hold" nodeType="withEffect">
                                  <p:stCondLst>
                                    <p:cond delay="0"/>
                                  </p:stCondLst>
                                  <p:childTnLst>
                                    <p:animScale>
                                      <p:cBhvr>
                                        <p:cTn id="30" dur="2000" fill="hold"/>
                                        <p:tgtEl>
                                          <p:spTgt spid="13"/>
                                        </p:tgtEl>
                                      </p:cBhvr>
                                      <p:by x="150000" y="150000"/>
                                      <p:from x="100000" y="100000"/>
                                      <p:to x="100000" y="100000"/>
                                    </p:animScale>
                                  </p:childTnLst>
                                </p:cTn>
                              </p:par>
                              <p:par>
                                <p:cTn id="31" presetID="6" presetClass="emph" presetSubtype="0" accel="50000" decel="50000" fill="hold" nodeType="withEffect">
                                  <p:stCondLst>
                                    <p:cond delay="0"/>
                                  </p:stCondLst>
                                  <p:childTnLst>
                                    <p:animScale>
                                      <p:cBhvr>
                                        <p:cTn id="32" dur="2000" fill="hold"/>
                                        <p:tgtEl>
                                          <p:spTgt spid="16"/>
                                        </p:tgtEl>
                                      </p:cBhvr>
                                      <p:by x="150000" y="150000"/>
                                      <p:from x="100000" y="100000"/>
                                      <p:to x="100000" y="100000"/>
                                    </p:animScale>
                                  </p:childTnLst>
                                </p:cTn>
                              </p:par>
                              <p:par>
                                <p:cTn id="33" presetID="10" presetClass="exit" presetSubtype="0" fill="hold" nodeType="withEffect">
                                  <p:stCondLst>
                                    <p:cond delay="0"/>
                                  </p:stCondLst>
                                  <p:childTnLst>
                                    <p:animEffect transition="out" filter="fade">
                                      <p:cBhvr>
                                        <p:cTn id="34" dur="2000"/>
                                        <p:tgtEl>
                                          <p:spTgt spid="13"/>
                                        </p:tgtEl>
                                      </p:cBhvr>
                                    </p:animEffect>
                                    <p:set>
                                      <p:cBhvr>
                                        <p:cTn id="35" dur="1" fill="hold">
                                          <p:stCondLst>
                                            <p:cond delay="1999"/>
                                          </p:stCondLst>
                                        </p:cTn>
                                        <p:tgtEl>
                                          <p:spTgt spid="13"/>
                                        </p:tgtEl>
                                        <p:attrNameLst>
                                          <p:attrName>style.visibility</p:attrName>
                                        </p:attrNameLst>
                                      </p:cBhvr>
                                      <p:to>
                                        <p:strVal val="hidden"/>
                                      </p:to>
                                    </p:set>
                                  </p:childTnLst>
                                </p:cTn>
                              </p:par>
                              <p:par>
                                <p:cTn id="36" presetID="10" presetClass="entr" presetSubtype="0" fill="hold"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2000"/>
                                        <p:tgtEl>
                                          <p:spTgt spid="16"/>
                                        </p:tgtEl>
                                      </p:cBhvr>
                                    </p:animEffect>
                                  </p:childTnLst>
                                </p:cTn>
                              </p:par>
                              <p:par>
                                <p:cTn id="39" presetID="63" presetClass="path" presetSubtype="0" accel="50000" decel="50000" fill="hold" nodeType="withEffect">
                                  <p:stCondLst>
                                    <p:cond delay="0"/>
                                  </p:stCondLst>
                                  <p:childTnLst>
                                    <p:animMotion origin="layout" path="M 0 0 L 0.183023 0 E" pathEditMode="relative" ptsTypes="">
                                      <p:cBhvr>
                                        <p:cTn id="40" dur="2000" fill="hold"/>
                                        <p:tgtEl>
                                          <p:spTgt spid="13"/>
                                        </p:tgtEl>
                                        <p:attrNameLst>
                                          <p:attrName>ppt_x</p:attrName>
                                          <p:attrName>ppt_y</p:attrName>
                                        </p:attrNameLst>
                                      </p:cBhvr>
                                    </p:animMotion>
                                  </p:childTnLst>
                                </p:cTn>
                              </p:par>
                              <p:par>
                                <p:cTn id="41" presetID="63" presetClass="path" presetSubtype="0" accel="50000" decel="50000" fill="hold" nodeType="withEffect">
                                  <p:stCondLst>
                                    <p:cond delay="0"/>
                                  </p:stCondLst>
                                  <p:childTnLst>
                                    <p:animMotion origin="layout" path="M -0.183023 0 L 0 0 E" pathEditMode="relative" ptsTypes="">
                                      <p:cBhvr>
                                        <p:cTn id="42" dur="2000" fill="hold"/>
                                        <p:tgtEl>
                                          <p:spTgt spid="16"/>
                                        </p:tgtEl>
                                        <p:attrNameLst>
                                          <p:attrName>ppt_x</p:attrName>
                                          <p:attrName>ppt_y</p:attrName>
                                        </p:attrNameLst>
                                      </p:cBhvr>
                                    </p:animMotion>
                                  </p:childTnLst>
                                </p:cTn>
                              </p:par>
                              <p:par>
                                <p:cTn id="43" presetID="6" presetClass="emph" presetSubtype="0" accel="50000" decel="50000" fill="hold" nodeType="withEffect">
                                  <p:stCondLst>
                                    <p:cond delay="0"/>
                                  </p:stCondLst>
                                  <p:childTnLst>
                                    <p:animScale>
                                      <p:cBhvr>
                                        <p:cTn id="44" dur="2000" fill="hold"/>
                                        <p:tgtEl>
                                          <p:spTgt spid="13"/>
                                        </p:tgtEl>
                                      </p:cBhvr>
                                      <p:by x="150000" y="150000"/>
                                      <p:from x="100000" y="100000"/>
                                      <p:to x="100000" y="100000"/>
                                    </p:animScale>
                                  </p:childTnLst>
                                </p:cTn>
                              </p:par>
                              <p:par>
                                <p:cTn id="45" presetID="6" presetClass="emph" presetSubtype="0" accel="50000" decel="50000" fill="hold" nodeType="withEffect">
                                  <p:stCondLst>
                                    <p:cond delay="0"/>
                                  </p:stCondLst>
                                  <p:childTnLst>
                                    <p:animScale>
                                      <p:cBhvr>
                                        <p:cTn id="46" dur="2000" fill="hold"/>
                                        <p:tgtEl>
                                          <p:spTgt spid="16"/>
                                        </p:tgtEl>
                                      </p:cBhvr>
                                      <p:by x="150000" y="150000"/>
                                      <p:from x="100000" y="100000"/>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转场2/内容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F3B06E4-7AAA-4010-B6C8-94E99F9F6A0E}"/>
              </a:ext>
            </a:extLst>
          </p:cNvPr>
          <p:cNvPicPr>
            <a:picLocks noChangeAspect="1"/>
          </p:cNvPicPr>
          <p:nvPr userDrawn="1"/>
        </p:nvPicPr>
        <p:blipFill rotWithShape="1">
          <a:blip r:embed="rId2">
            <a:extLst>
              <a:ext uri="{28A0092B-C50C-407E-A947-70E740481C1C}">
                <a14:useLocalDpi xmlns:a14="http://schemas.microsoft.com/office/drawing/2010/main" val="0"/>
              </a:ext>
            </a:extLst>
          </a:blip>
          <a:stretch/>
        </p:blipFill>
        <p:spPr>
          <a:xfrm>
            <a:off x="0" y="1659467"/>
            <a:ext cx="14423415" cy="9252134"/>
          </a:xfrm>
          <a:prstGeom prst="rect">
            <a:avLst/>
          </a:prstGeom>
        </p:spPr>
      </p:pic>
      <p:sp>
        <p:nvSpPr>
          <p:cNvPr id="4" name="矩形 3">
            <a:extLst>
              <a:ext uri="{FF2B5EF4-FFF2-40B4-BE49-F238E27FC236}">
                <a16:creationId xmlns:a16="http://schemas.microsoft.com/office/drawing/2014/main" id="{09B1BCDB-C9DE-413F-BF8C-F3ED0D69DD1D}"/>
              </a:ext>
            </a:extLst>
          </p:cNvPr>
          <p:cNvSpPr/>
          <p:nvPr userDrawn="1"/>
        </p:nvSpPr>
        <p:spPr>
          <a:xfrm>
            <a:off x="0" y="0"/>
            <a:ext cx="12187946" cy="6858000"/>
          </a:xfrm>
          <a:prstGeom prst="rect">
            <a:avLst/>
          </a:prstGeom>
          <a:gradFill flip="none" rotWithShape="1">
            <a:gsLst>
              <a:gs pos="25000">
                <a:srgbClr val="002060">
                  <a:alpha val="40000"/>
                </a:srgbClr>
              </a:gs>
              <a:gs pos="0">
                <a:srgbClr val="002060">
                  <a:alpha val="20000"/>
                </a:srgbClr>
              </a:gs>
              <a:gs pos="50000">
                <a:srgbClr val="002060">
                  <a:alpha val="60000"/>
                </a:srgbClr>
              </a:gs>
              <a:gs pos="75000">
                <a:srgbClr val="002060">
                  <a:alpha val="80000"/>
                </a:srgbClr>
              </a:gs>
              <a:gs pos="100000">
                <a:srgbClr val="00206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1186A637-361C-4280-ABDF-92D2A731D5EA}"/>
              </a:ext>
            </a:extLst>
          </p:cNvPr>
          <p:cNvPicPr>
            <a:picLocks noChangeAspect="1"/>
          </p:cNvPicPr>
          <p:nvPr userDrawn="1"/>
        </p:nvPicPr>
        <p:blipFill rotWithShape="1">
          <a:blip r:embed="rId3">
            <a:biLevel thresh="25000"/>
            <a:extLst>
              <a:ext uri="{28A0092B-C50C-407E-A947-70E740481C1C}">
                <a14:useLocalDpi xmlns:a14="http://schemas.microsoft.com/office/drawing/2010/main" val="0"/>
              </a:ext>
            </a:extLst>
          </a:blip>
          <a:srcRect l="18205" t="32364" r="17091" b="33939"/>
          <a:stretch/>
        </p:blipFill>
        <p:spPr>
          <a:xfrm>
            <a:off x="189141" y="133237"/>
            <a:ext cx="1656000" cy="4850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08228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D36F0A59-FBBA-4DAB-8BD2-53F308D20F5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2" b="10376"/>
          <a:stretch/>
        </p:blipFill>
        <p:spPr>
          <a:xfrm>
            <a:off x="0" y="0"/>
            <a:ext cx="12192000" cy="6858000"/>
          </a:xfrm>
          <a:prstGeom prst="rect">
            <a:avLst/>
          </a:prstGeom>
        </p:spPr>
      </p:pic>
      <p:sp>
        <p:nvSpPr>
          <p:cNvPr id="9" name="矩形 8">
            <a:extLst>
              <a:ext uri="{FF2B5EF4-FFF2-40B4-BE49-F238E27FC236}">
                <a16:creationId xmlns:a16="http://schemas.microsoft.com/office/drawing/2014/main" id="{4C8F47D6-F9C4-46F2-973E-BBACE1E25B33}"/>
              </a:ext>
            </a:extLst>
          </p:cNvPr>
          <p:cNvSpPr/>
          <p:nvPr userDrawn="1"/>
        </p:nvSpPr>
        <p:spPr>
          <a:xfrm>
            <a:off x="4054" y="0"/>
            <a:ext cx="12187946" cy="6858000"/>
          </a:xfrm>
          <a:prstGeom prst="rect">
            <a:avLst/>
          </a:prstGeom>
          <a:gradFill flip="none" rotWithShape="1">
            <a:gsLst>
              <a:gs pos="25000">
                <a:srgbClr val="002060">
                  <a:alpha val="40000"/>
                </a:srgbClr>
              </a:gs>
              <a:gs pos="0">
                <a:srgbClr val="002060">
                  <a:alpha val="20000"/>
                </a:srgbClr>
              </a:gs>
              <a:gs pos="50000">
                <a:srgbClr val="002060">
                  <a:alpha val="60000"/>
                </a:srgbClr>
              </a:gs>
              <a:gs pos="75000">
                <a:srgbClr val="002060">
                  <a:alpha val="80000"/>
                </a:srgbClr>
              </a:gs>
              <a:gs pos="100000">
                <a:srgbClr val="002060"/>
              </a:gs>
            </a:gsLst>
            <a:lin ang="15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27395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sp>
        <p:nvSpPr>
          <p:cNvPr id="3" name="椭圆 2">
            <a:extLst>
              <a:ext uri="{FF2B5EF4-FFF2-40B4-BE49-F238E27FC236}">
                <a16:creationId xmlns:a16="http://schemas.microsoft.com/office/drawing/2014/main" id="{76B52B72-AA27-4752-9EDD-4DA2A882AC8B}"/>
              </a:ext>
            </a:extLst>
          </p:cNvPr>
          <p:cNvSpPr/>
          <p:nvPr userDrawn="1"/>
        </p:nvSpPr>
        <p:spPr>
          <a:xfrm>
            <a:off x="-1048961" y="-9611736"/>
            <a:ext cx="14289922" cy="14289922"/>
          </a:xfrm>
          <a:prstGeom prst="ellipse">
            <a:avLst/>
          </a:prstGeom>
          <a:solidFill>
            <a:srgbClr val="002060">
              <a:alpha val="40000"/>
            </a:srgbClr>
          </a:solidFill>
          <a:ln>
            <a:noFill/>
          </a:ln>
          <a:effectLst>
            <a:innerShdw blurRad="355600">
              <a:schemeClr val="accent6">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45E33218-CA4E-4772-9295-03F1E0A66971}"/>
              </a:ext>
            </a:extLst>
          </p:cNvPr>
          <p:cNvSpPr/>
          <p:nvPr userDrawn="1"/>
        </p:nvSpPr>
        <p:spPr>
          <a:xfrm>
            <a:off x="-792480" y="-9355255"/>
            <a:ext cx="13776960" cy="13776960"/>
          </a:xfrm>
          <a:prstGeom prst="ellipse">
            <a:avLst/>
          </a:prstGeom>
          <a:solidFill>
            <a:srgbClr val="002060">
              <a:alpha val="60000"/>
            </a:srgbClr>
          </a:solidFill>
          <a:ln>
            <a:noFill/>
          </a:ln>
          <a:effectLst>
            <a:innerShdw blurRad="355600">
              <a:schemeClr val="accent6">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a:extLst>
              <a:ext uri="{FF2B5EF4-FFF2-40B4-BE49-F238E27FC236}">
                <a16:creationId xmlns:a16="http://schemas.microsoft.com/office/drawing/2014/main" id="{062460CE-E819-409F-BAB9-351C1EDACE1A}"/>
              </a:ext>
            </a:extLst>
          </p:cNvPr>
          <p:cNvSpPr/>
          <p:nvPr userDrawn="1"/>
        </p:nvSpPr>
        <p:spPr>
          <a:xfrm>
            <a:off x="0" y="0"/>
            <a:ext cx="12192000" cy="4157568"/>
          </a:xfrm>
          <a:custGeom>
            <a:avLst/>
            <a:gdLst>
              <a:gd name="connsiteX0" fmla="*/ 0 w 12192000"/>
              <a:gd name="connsiteY0" fmla="*/ 0 h 4157568"/>
              <a:gd name="connsiteX1" fmla="*/ 12192000 w 12192000"/>
              <a:gd name="connsiteY1" fmla="*/ 0 h 4157568"/>
              <a:gd name="connsiteX2" fmla="*/ 12192000 w 12192000"/>
              <a:gd name="connsiteY2" fmla="*/ 419367 h 4157568"/>
              <a:gd name="connsiteX3" fmla="*/ 12185476 w 12192000"/>
              <a:gd name="connsiteY3" fmla="*/ 432856 h 4157568"/>
              <a:gd name="connsiteX4" fmla="*/ 6096002 w 12192000"/>
              <a:gd name="connsiteY4" fmla="*/ 4157568 h 4157568"/>
              <a:gd name="connsiteX5" fmla="*/ 6528 w 12192000"/>
              <a:gd name="connsiteY5" fmla="*/ 432856 h 4157568"/>
              <a:gd name="connsiteX6" fmla="*/ 0 w 12192000"/>
              <a:gd name="connsiteY6" fmla="*/ 419360 h 4157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57568">
                <a:moveTo>
                  <a:pt x="0" y="0"/>
                </a:moveTo>
                <a:lnTo>
                  <a:pt x="12192000" y="0"/>
                </a:lnTo>
                <a:lnTo>
                  <a:pt x="12192000" y="419367"/>
                </a:lnTo>
                <a:lnTo>
                  <a:pt x="12185476" y="432856"/>
                </a:lnTo>
                <a:cubicBezTo>
                  <a:pt x="11052861" y="2644133"/>
                  <a:pt x="8751172" y="4157568"/>
                  <a:pt x="6096002" y="4157568"/>
                </a:cubicBezTo>
                <a:cubicBezTo>
                  <a:pt x="3440831" y="4157568"/>
                  <a:pt x="1139143" y="2644133"/>
                  <a:pt x="6528" y="432856"/>
                </a:cubicBezTo>
                <a:lnTo>
                  <a:pt x="0" y="419360"/>
                </a:lnTo>
                <a:close/>
              </a:path>
            </a:pathLst>
          </a:custGeom>
          <a:blipFill dpi="0" rotWithShape="1">
            <a:blip r:embed="rId2"/>
            <a:srcRect/>
            <a:tile tx="0" ty="-514350" sx="100000" sy="100000" flip="none" algn="ctr"/>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4" name="任意多边形: 形状 43">
            <a:extLst>
              <a:ext uri="{FF2B5EF4-FFF2-40B4-BE49-F238E27FC236}">
                <a16:creationId xmlns:a16="http://schemas.microsoft.com/office/drawing/2014/main" id="{2C251AFD-DCE1-423E-B004-2EB90E200B89}"/>
              </a:ext>
            </a:extLst>
          </p:cNvPr>
          <p:cNvSpPr/>
          <p:nvPr userDrawn="1"/>
        </p:nvSpPr>
        <p:spPr>
          <a:xfrm>
            <a:off x="-1" y="3516"/>
            <a:ext cx="12192000" cy="4157568"/>
          </a:xfrm>
          <a:custGeom>
            <a:avLst/>
            <a:gdLst>
              <a:gd name="connsiteX0" fmla="*/ 0 w 12192000"/>
              <a:gd name="connsiteY0" fmla="*/ 0 h 4157568"/>
              <a:gd name="connsiteX1" fmla="*/ 12192000 w 12192000"/>
              <a:gd name="connsiteY1" fmla="*/ 0 h 4157568"/>
              <a:gd name="connsiteX2" fmla="*/ 12192000 w 12192000"/>
              <a:gd name="connsiteY2" fmla="*/ 419367 h 4157568"/>
              <a:gd name="connsiteX3" fmla="*/ 12185476 w 12192000"/>
              <a:gd name="connsiteY3" fmla="*/ 432856 h 4157568"/>
              <a:gd name="connsiteX4" fmla="*/ 6096002 w 12192000"/>
              <a:gd name="connsiteY4" fmla="*/ 4157568 h 4157568"/>
              <a:gd name="connsiteX5" fmla="*/ 6528 w 12192000"/>
              <a:gd name="connsiteY5" fmla="*/ 432856 h 4157568"/>
              <a:gd name="connsiteX6" fmla="*/ 0 w 12192000"/>
              <a:gd name="connsiteY6" fmla="*/ 419360 h 4157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57568">
                <a:moveTo>
                  <a:pt x="0" y="0"/>
                </a:moveTo>
                <a:lnTo>
                  <a:pt x="12192000" y="0"/>
                </a:lnTo>
                <a:lnTo>
                  <a:pt x="12192000" y="419367"/>
                </a:lnTo>
                <a:lnTo>
                  <a:pt x="12185476" y="432856"/>
                </a:lnTo>
                <a:cubicBezTo>
                  <a:pt x="11052861" y="2644133"/>
                  <a:pt x="8751172" y="4157568"/>
                  <a:pt x="6096002" y="4157568"/>
                </a:cubicBezTo>
                <a:cubicBezTo>
                  <a:pt x="3440831" y="4157568"/>
                  <a:pt x="1139143" y="2644133"/>
                  <a:pt x="6528" y="432856"/>
                </a:cubicBezTo>
                <a:lnTo>
                  <a:pt x="0" y="419360"/>
                </a:lnTo>
                <a:close/>
              </a:path>
            </a:pathLst>
          </a:custGeom>
          <a:gradFill flip="none" rotWithShape="1">
            <a:gsLst>
              <a:gs pos="50000">
                <a:srgbClr val="002060">
                  <a:alpha val="70000"/>
                </a:srgbClr>
              </a:gs>
              <a:gs pos="0">
                <a:srgbClr val="002060">
                  <a:alpha val="80000"/>
                </a:srgbClr>
              </a:gs>
              <a:gs pos="100000">
                <a:srgbClr val="002060">
                  <a:alpha val="60000"/>
                </a:srgb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弧形 32">
            <a:extLst>
              <a:ext uri="{FF2B5EF4-FFF2-40B4-BE49-F238E27FC236}">
                <a16:creationId xmlns:a16="http://schemas.microsoft.com/office/drawing/2014/main" id="{76270DDC-1D3F-41D6-82E2-FE6B86F70428}"/>
              </a:ext>
            </a:extLst>
          </p:cNvPr>
          <p:cNvSpPr/>
          <p:nvPr userDrawn="1"/>
        </p:nvSpPr>
        <p:spPr>
          <a:xfrm>
            <a:off x="-1728788" y="-10291563"/>
            <a:ext cx="15649576" cy="15649576"/>
          </a:xfrm>
          <a:prstGeom prst="arc">
            <a:avLst>
              <a:gd name="adj1" fmla="val 2228558"/>
              <a:gd name="adj2" fmla="val 8649566"/>
            </a:avLst>
          </a:prstGeom>
          <a:noFill/>
          <a:ln w="19050">
            <a:solidFill>
              <a:srgbClr val="002060">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61398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标题和内容">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F91B904E-1B1E-4CA1-AB74-71210DE4EE0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3995" r="15471" b="44042"/>
          <a:stretch/>
        </p:blipFill>
        <p:spPr>
          <a:xfrm>
            <a:off x="4632000" y="1"/>
            <a:ext cx="7560000" cy="1260000"/>
          </a:xfrm>
          <a:prstGeom prst="rect">
            <a:avLst/>
          </a:prstGeom>
        </p:spPr>
      </p:pic>
      <p:sp>
        <p:nvSpPr>
          <p:cNvPr id="10" name="矩形 9">
            <a:extLst>
              <a:ext uri="{FF2B5EF4-FFF2-40B4-BE49-F238E27FC236}">
                <a16:creationId xmlns:a16="http://schemas.microsoft.com/office/drawing/2014/main" id="{86763D00-E512-4F76-B6C4-64D1722654C4}"/>
              </a:ext>
            </a:extLst>
          </p:cNvPr>
          <p:cNvSpPr/>
          <p:nvPr userDrawn="1"/>
        </p:nvSpPr>
        <p:spPr>
          <a:xfrm>
            <a:off x="0" y="0"/>
            <a:ext cx="12187946" cy="1260000"/>
          </a:xfrm>
          <a:prstGeom prst="rect">
            <a:avLst/>
          </a:prstGeom>
          <a:gradFill flip="none" rotWithShape="1">
            <a:gsLst>
              <a:gs pos="25000">
                <a:srgbClr val="002060">
                  <a:alpha val="80000"/>
                </a:srgbClr>
              </a:gs>
              <a:gs pos="0">
                <a:srgbClr val="002060">
                  <a:alpha val="70000"/>
                </a:srgbClr>
              </a:gs>
              <a:gs pos="50000">
                <a:srgbClr val="002060"/>
              </a:gs>
              <a:gs pos="75000">
                <a:srgbClr val="002060"/>
              </a:gs>
              <a:gs pos="100000">
                <a:srgbClr val="00206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37640273"/>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66570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985771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9776345"/>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49" r:id="rId4"/>
    <p:sldLayoutId id="2147483651" r:id="rId5"/>
    <p:sldLayoutId id="2147483652" r:id="rId6"/>
    <p:sldLayoutId id="2147483658"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5840758"/>
      </p:ext>
    </p:extLst>
  </p:cSld>
  <p:clrMap bg1="lt1" tx1="dk1" bg2="lt2" tx2="dk2" accent1="accent1" accent2="accent2" accent3="accent3" accent4="accent4" accent5="accent5" accent6="accent6" hlink="hlink" folHlink="folHlink"/>
  <p:sldLayoutIdLst>
    <p:sldLayoutId id="2147483663" r:id="rId1"/>
    <p:sldLayoutId id="2147483664"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navi.cnki.net/KNavi/JournalDetail?pcode=CJFD&amp;pykm=ZGKE" TargetMode="External"/><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057F355-9184-40C8-8865-2CCDA7CEB7FC}"/>
              </a:ext>
            </a:extLst>
          </p:cNvPr>
          <p:cNvSpPr/>
          <p:nvPr/>
        </p:nvSpPr>
        <p:spPr>
          <a:xfrm>
            <a:off x="172720" y="2150922"/>
            <a:ext cx="11856720" cy="419558"/>
          </a:xfrm>
          <a:prstGeom prst="rect">
            <a:avLst/>
          </a:prstGeom>
          <a:solidFill>
            <a:srgbClr val="CC9C5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FD8FAF16-9DED-49F5-948E-CD72A0E97903}"/>
              </a:ext>
            </a:extLst>
          </p:cNvPr>
          <p:cNvSpPr txBox="1"/>
          <p:nvPr/>
        </p:nvSpPr>
        <p:spPr>
          <a:xfrm>
            <a:off x="0" y="1378909"/>
            <a:ext cx="12192000" cy="830997"/>
          </a:xfrm>
          <a:prstGeom prst="rect">
            <a:avLst/>
          </a:prstGeom>
          <a:noFill/>
        </p:spPr>
        <p:txBody>
          <a:bodyPr wrap="square" rtlCol="0">
            <a:spAutoFit/>
          </a:bodyPr>
          <a:lstStyle/>
          <a:p>
            <a:pPr algn="ctr"/>
            <a:r>
              <a:rPr lang="en-US" altLang="zh-CN" sz="4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Lesson 5 Abstract and Introduction</a:t>
            </a:r>
          </a:p>
        </p:txBody>
      </p:sp>
      <p:sp>
        <p:nvSpPr>
          <p:cNvPr id="11" name="文本框 10">
            <a:extLst>
              <a:ext uri="{FF2B5EF4-FFF2-40B4-BE49-F238E27FC236}">
                <a16:creationId xmlns:a16="http://schemas.microsoft.com/office/drawing/2014/main" id="{FC79DA8A-4B2F-4AF7-9CA9-635259152DF0}"/>
              </a:ext>
            </a:extLst>
          </p:cNvPr>
          <p:cNvSpPr txBox="1"/>
          <p:nvPr/>
        </p:nvSpPr>
        <p:spPr>
          <a:xfrm>
            <a:off x="7112000" y="2951946"/>
            <a:ext cx="4775200" cy="954107"/>
          </a:xfrm>
          <a:prstGeom prst="rect">
            <a:avLst/>
          </a:prstGeom>
          <a:noFill/>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cs typeface="Times New Roman" panose="02020603050405020304" pitchFamily="18" charset="0"/>
              </a:rPr>
              <a:t>任课教师：刘昱朗</a:t>
            </a:r>
            <a:endParaRPr lang="en-US" altLang="zh-CN" sz="2800" dirty="0">
              <a:solidFill>
                <a:schemeClr val="bg1"/>
              </a:solidFill>
              <a:latin typeface="黑体" panose="02010609060101010101" pitchFamily="49" charset="-122"/>
              <a:ea typeface="黑体" panose="02010609060101010101" pitchFamily="49" charset="-122"/>
              <a:cs typeface="Times New Roman" panose="02020603050405020304" pitchFamily="18" charset="0"/>
            </a:endParaRPr>
          </a:p>
          <a:p>
            <a:r>
              <a:rPr lang="en-US" altLang="zh-CN" sz="2800" dirty="0">
                <a:solidFill>
                  <a:schemeClr val="bg1"/>
                </a:solidFill>
                <a:latin typeface="Times New Roman" panose="02020603050405020304" pitchFamily="18" charset="0"/>
                <a:cs typeface="Times New Roman" panose="02020603050405020304" pitchFamily="18" charset="0"/>
              </a:rPr>
              <a:t>Email: yulangliu@hotmail.com</a:t>
            </a:r>
            <a:endParaRPr lang="zh-CN" altLang="en-US" sz="2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847596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B6DA8C1-2A78-4290-99FE-507AF62C153C}"/>
              </a:ext>
            </a:extLst>
          </p:cNvPr>
          <p:cNvSpPr/>
          <p:nvPr/>
        </p:nvSpPr>
        <p:spPr>
          <a:xfrm>
            <a:off x="1099334" y="2221613"/>
            <a:ext cx="9534418" cy="3104824"/>
          </a:xfrm>
          <a:prstGeom prst="rect">
            <a:avLst/>
          </a:prstGeom>
        </p:spPr>
        <p:txBody>
          <a:bodyPr wrap="square">
            <a:spAutoFit/>
          </a:bodyPr>
          <a:lstStyle/>
          <a:p>
            <a:pPr marL="342900" indent="-342900" algn="just">
              <a:lnSpc>
                <a:spcPct val="150000"/>
              </a:lnSpc>
              <a:spcBef>
                <a:spcPts val="600"/>
              </a:spcBef>
              <a:spcAft>
                <a:spcPts val="60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4) Main results and conclusions (~ 3 – 5 sentences)</a:t>
            </a:r>
          </a:p>
          <a:p>
            <a:pPr marL="342900" indent="-342900" algn="just">
              <a:lnSpc>
                <a:spcPct val="150000"/>
              </a:lnSpc>
              <a:spcBef>
                <a:spcPts val="600"/>
              </a:spcBef>
              <a:spcAft>
                <a:spcPts val="600"/>
              </a:spcAft>
              <a:buFont typeface="Wingdings" panose="05000000000000000000" pitchFamily="2" charset="2"/>
              <a:buChar char="Ø"/>
            </a:pPr>
            <a:r>
              <a:rPr lang="en-US" altLang="zh-CN" sz="2400" b="1" dirty="0">
                <a:latin typeface="微软雅黑" panose="020B0503020204020204" pitchFamily="34" charset="-122"/>
                <a:ea typeface="微软雅黑" panose="020B0503020204020204" pitchFamily="34" charset="-122"/>
              </a:rPr>
              <a:t>Summary of the most important findings of the study that are the foundation of the main conclusions. </a:t>
            </a:r>
          </a:p>
          <a:p>
            <a:pPr marL="342900" indent="-342900" algn="just">
              <a:lnSpc>
                <a:spcPct val="150000"/>
              </a:lnSpc>
              <a:spcBef>
                <a:spcPts val="600"/>
              </a:spcBef>
              <a:spcAft>
                <a:spcPts val="600"/>
              </a:spcAft>
              <a:buFont typeface="Wingdings" panose="05000000000000000000" pitchFamily="2" charset="2"/>
              <a:buChar char="Ø"/>
            </a:pPr>
            <a:r>
              <a:rPr lang="en-US" altLang="zh-CN" sz="2400" b="1" dirty="0">
                <a:latin typeface="微软雅黑" panose="020B0503020204020204" pitchFamily="34" charset="-122"/>
                <a:ea typeface="微软雅黑" panose="020B0503020204020204" pitchFamily="34" charset="-122"/>
              </a:rPr>
              <a:t>Unless the method is new and/or a main part of the paper, there’s no need to include any details in the abstract. </a:t>
            </a:r>
          </a:p>
        </p:txBody>
      </p:sp>
      <p:sp>
        <p:nvSpPr>
          <p:cNvPr id="3" name="标题 1">
            <a:extLst>
              <a:ext uri="{FF2B5EF4-FFF2-40B4-BE49-F238E27FC236}">
                <a16:creationId xmlns:a16="http://schemas.microsoft.com/office/drawing/2014/main" id="{68782B84-AE76-4004-BEA5-E51F47B522B0}"/>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Abstract</a:t>
            </a:r>
          </a:p>
        </p:txBody>
      </p:sp>
      <p:sp>
        <p:nvSpPr>
          <p:cNvPr id="4" name="Content Placeholder 2">
            <a:extLst>
              <a:ext uri="{FF2B5EF4-FFF2-40B4-BE49-F238E27FC236}">
                <a16:creationId xmlns:a16="http://schemas.microsoft.com/office/drawing/2014/main" id="{1AFCA667-3AD6-41EE-A6BF-C8B05E7637C6}"/>
              </a:ext>
            </a:extLst>
          </p:cNvPr>
          <p:cNvSpPr txBox="1">
            <a:spLocks/>
          </p:cNvSpPr>
          <p:nvPr/>
        </p:nvSpPr>
        <p:spPr>
          <a:xfrm>
            <a:off x="457200" y="1404994"/>
            <a:ext cx="10977937" cy="35676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lnSpc>
                <a:spcPct val="150000"/>
              </a:lnSpc>
              <a:spcBef>
                <a:spcPts val="600"/>
              </a:spcBef>
              <a:spcAft>
                <a:spcPts val="600"/>
              </a:spcAft>
            </a:pPr>
            <a:r>
              <a:rPr lang="en-US" altLang="zh-CN" sz="2800" b="1" dirty="0">
                <a:latin typeface="微软雅黑" panose="020B0503020204020204" pitchFamily="34" charset="-122"/>
                <a:ea typeface="微软雅黑" panose="020B0503020204020204" pitchFamily="34" charset="-122"/>
              </a:rPr>
              <a:t>How</a:t>
            </a:r>
            <a:r>
              <a:rPr lang="zh-CN" altLang="en-US" sz="2800" b="1" dirty="0">
                <a:latin typeface="微软雅黑" panose="020B0503020204020204" pitchFamily="34" charset="-122"/>
                <a:ea typeface="微软雅黑" panose="020B0503020204020204" pitchFamily="34" charset="-122"/>
              </a:rPr>
              <a:t> </a:t>
            </a:r>
            <a:r>
              <a:rPr lang="en-US" altLang="zh-CN" sz="2800" b="1" dirty="0">
                <a:latin typeface="微软雅黑" panose="020B0503020204020204" pitchFamily="34" charset="-122"/>
                <a:ea typeface="微软雅黑" panose="020B0503020204020204" pitchFamily="34" charset="-122"/>
              </a:rPr>
              <a:t>to write abstract?</a:t>
            </a:r>
            <a:r>
              <a:rPr lang="en-US" sz="2800" b="1"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9939954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68782B84-AE76-4004-BEA5-E51F47B522B0}"/>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Introduction</a:t>
            </a:r>
          </a:p>
        </p:txBody>
      </p:sp>
      <p:sp>
        <p:nvSpPr>
          <p:cNvPr id="5" name="文本框 4">
            <a:extLst>
              <a:ext uri="{FF2B5EF4-FFF2-40B4-BE49-F238E27FC236}">
                <a16:creationId xmlns:a16="http://schemas.microsoft.com/office/drawing/2014/main" id="{F6DFEDF4-7017-4526-88BD-998BA87CE962}"/>
              </a:ext>
            </a:extLst>
          </p:cNvPr>
          <p:cNvSpPr txBox="1"/>
          <p:nvPr/>
        </p:nvSpPr>
        <p:spPr>
          <a:xfrm>
            <a:off x="1273996" y="2342508"/>
            <a:ext cx="9894014" cy="2243050"/>
          </a:xfrm>
          <a:prstGeom prst="rect">
            <a:avLst/>
          </a:prstGeom>
          <a:noFill/>
        </p:spPr>
        <p:txBody>
          <a:bodyPr wrap="square" rtlCol="0">
            <a:spAutoFit/>
          </a:bodyPr>
          <a:lstStyle/>
          <a:p>
            <a:pPr algn="just">
              <a:lnSpc>
                <a:spcPct val="150000"/>
              </a:lnSpc>
              <a:spcBef>
                <a:spcPts val="600"/>
              </a:spcBef>
              <a:spcAft>
                <a:spcPts val="600"/>
              </a:spcAft>
            </a:pPr>
            <a:r>
              <a:rPr lang="en-US" altLang="zh-CN" sz="2400" b="1" dirty="0">
                <a:latin typeface="微软雅黑" panose="020B0503020204020204" pitchFamily="34" charset="-122"/>
                <a:ea typeface="微软雅黑" panose="020B0503020204020204" pitchFamily="34" charset="-122"/>
              </a:rPr>
              <a:t>This is where you describe briefly and clearly why you are writing the paper. The introduction supplies sufficient background information </a:t>
            </a:r>
            <a:r>
              <a:rPr lang="en-US" altLang="zh-CN" sz="2400" b="1" dirty="0">
                <a:solidFill>
                  <a:srgbClr val="FF0000"/>
                </a:solidFill>
                <a:latin typeface="微软雅黑" panose="020B0503020204020204" pitchFamily="34" charset="-122"/>
                <a:ea typeface="微软雅黑" panose="020B0503020204020204" pitchFamily="34" charset="-122"/>
              </a:rPr>
              <a:t>for the reader to understand and evaluate the work you did.</a:t>
            </a:r>
            <a:endParaRPr lang="zh-CN" altLang="en-US" sz="2400" b="1" dirty="0">
              <a:solidFill>
                <a:srgbClr val="FF0000"/>
              </a:solidFill>
              <a:latin typeface="微软雅黑" panose="020B0503020204020204" pitchFamily="34" charset="-122"/>
              <a:ea typeface="微软雅黑" panose="020B0503020204020204" pitchFamily="34" charset="-122"/>
            </a:endParaRPr>
          </a:p>
        </p:txBody>
      </p:sp>
      <p:sp>
        <p:nvSpPr>
          <p:cNvPr id="6" name="Content Placeholder 2">
            <a:extLst>
              <a:ext uri="{FF2B5EF4-FFF2-40B4-BE49-F238E27FC236}">
                <a16:creationId xmlns:a16="http://schemas.microsoft.com/office/drawing/2014/main" id="{C301B175-D1BF-405F-B91E-3B7C4DEAD1D4}"/>
              </a:ext>
            </a:extLst>
          </p:cNvPr>
          <p:cNvSpPr txBox="1">
            <a:spLocks/>
          </p:cNvSpPr>
          <p:nvPr/>
        </p:nvSpPr>
        <p:spPr>
          <a:xfrm>
            <a:off x="457200" y="1404994"/>
            <a:ext cx="10977937" cy="35676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lnSpc>
                <a:spcPct val="150000"/>
              </a:lnSpc>
              <a:spcBef>
                <a:spcPts val="600"/>
              </a:spcBef>
              <a:spcAft>
                <a:spcPts val="600"/>
              </a:spcAft>
            </a:pPr>
            <a:r>
              <a:rPr lang="en-US" altLang="zh-CN" sz="2800" b="1" dirty="0">
                <a:latin typeface="微软雅黑" panose="020B0503020204020204" pitchFamily="34" charset="-122"/>
                <a:ea typeface="微软雅黑" panose="020B0503020204020204" pitchFamily="34" charset="-122"/>
              </a:rPr>
              <a:t>Why is the introduction so important?</a:t>
            </a:r>
            <a:r>
              <a:rPr lang="en-US" sz="2800" b="1"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454877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68782B84-AE76-4004-BEA5-E51F47B522B0}"/>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Introduction</a:t>
            </a:r>
          </a:p>
        </p:txBody>
      </p:sp>
      <p:sp>
        <p:nvSpPr>
          <p:cNvPr id="2" name="矩形 1">
            <a:extLst>
              <a:ext uri="{FF2B5EF4-FFF2-40B4-BE49-F238E27FC236}">
                <a16:creationId xmlns:a16="http://schemas.microsoft.com/office/drawing/2014/main" id="{C5457114-C50C-439B-9F49-3140643D1C4F}"/>
              </a:ext>
            </a:extLst>
          </p:cNvPr>
          <p:cNvSpPr/>
          <p:nvPr/>
        </p:nvSpPr>
        <p:spPr>
          <a:xfrm>
            <a:off x="735886" y="2111929"/>
            <a:ext cx="10720227" cy="4520597"/>
          </a:xfrm>
          <a:prstGeom prst="rect">
            <a:avLst/>
          </a:prstGeom>
        </p:spPr>
        <p:txBody>
          <a:bodyPr wrap="square">
            <a:spAutoFit/>
          </a:bodyPr>
          <a:lstStyle/>
          <a:p>
            <a:pPr marL="514350" indent="-514350" algn="just">
              <a:lnSpc>
                <a:spcPct val="150000"/>
              </a:lnSpc>
              <a:spcBef>
                <a:spcPts val="600"/>
              </a:spcBef>
              <a:spcAft>
                <a:spcPts val="600"/>
              </a:spcAft>
              <a:buFont typeface="+mj-lt"/>
              <a:buAutoNum type="romanUcPeriod"/>
            </a:pPr>
            <a:r>
              <a:rPr lang="en-US" altLang="zh-CN" sz="2400" b="1" dirty="0">
                <a:solidFill>
                  <a:srgbClr val="3C3C3C"/>
                </a:solidFill>
                <a:latin typeface="微软雅黑" panose="020B0503020204020204" pitchFamily="34" charset="-122"/>
                <a:ea typeface="微软雅黑" panose="020B0503020204020204" pitchFamily="34" charset="-122"/>
              </a:rPr>
              <a:t>Start with</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the</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problem</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you</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investigate</a:t>
            </a:r>
            <a:r>
              <a:rPr lang="en-US" altLang="zh-CN" sz="2400" dirty="0">
                <a:solidFill>
                  <a:srgbClr val="3C3C3C"/>
                </a:solidFill>
                <a:latin typeface="微软雅黑" panose="020B0503020204020204" pitchFamily="34" charset="-122"/>
                <a:ea typeface="微软雅黑" panose="020B0503020204020204" pitchFamily="34" charset="-122"/>
              </a:rPr>
              <a:t>.</a:t>
            </a:r>
          </a:p>
          <a:p>
            <a:pPr marL="514350" indent="-514350" algn="just">
              <a:lnSpc>
                <a:spcPct val="150000"/>
              </a:lnSpc>
              <a:spcBef>
                <a:spcPts val="600"/>
              </a:spcBef>
              <a:spcAft>
                <a:spcPts val="600"/>
              </a:spcAft>
              <a:buFont typeface="+mj-lt"/>
              <a:buAutoNum type="romanUcPeriod"/>
            </a:pPr>
            <a:r>
              <a:rPr lang="en-US" altLang="zh-CN" sz="2400" b="1" dirty="0">
                <a:solidFill>
                  <a:srgbClr val="3C3C3C"/>
                </a:solidFill>
                <a:latin typeface="微软雅黑" panose="020B0503020204020204" pitchFamily="34" charset="-122"/>
                <a:ea typeface="微软雅黑" panose="020B0503020204020204" pitchFamily="34" charset="-122"/>
              </a:rPr>
              <a:t>Provide relevant background, but don’t begin your true argument. </a:t>
            </a:r>
            <a:endParaRPr lang="en-US" altLang="zh-CN" sz="2400" dirty="0">
              <a:solidFill>
                <a:srgbClr val="3C3C3C"/>
              </a:solidFill>
              <a:latin typeface="微软雅黑" panose="020B0503020204020204" pitchFamily="34" charset="-122"/>
              <a:ea typeface="微软雅黑" panose="020B0503020204020204" pitchFamily="34" charset="-122"/>
            </a:endParaRPr>
          </a:p>
          <a:p>
            <a:pPr marL="514350" indent="-514350" algn="just">
              <a:lnSpc>
                <a:spcPct val="150000"/>
              </a:lnSpc>
              <a:spcBef>
                <a:spcPts val="600"/>
              </a:spcBef>
              <a:spcAft>
                <a:spcPts val="600"/>
              </a:spcAft>
              <a:buFont typeface="+mj-lt"/>
              <a:buAutoNum type="romanUcPeriod"/>
            </a:pPr>
            <a:r>
              <a:rPr lang="en-US" altLang="zh-CN" sz="2400" b="1" dirty="0">
                <a:solidFill>
                  <a:srgbClr val="3C3C3C"/>
                </a:solidFill>
                <a:latin typeface="微软雅黑" panose="020B0503020204020204" pitchFamily="34" charset="-122"/>
                <a:ea typeface="微软雅黑" panose="020B0503020204020204" pitchFamily="34" charset="-122"/>
              </a:rPr>
              <a:t>Provide only helpful, relevant references. </a:t>
            </a:r>
            <a:endParaRPr lang="en-US" altLang="zh-CN" sz="2400" dirty="0">
              <a:solidFill>
                <a:srgbClr val="3C3C3C"/>
              </a:solidFill>
              <a:latin typeface="微软雅黑" panose="020B0503020204020204" pitchFamily="34" charset="-122"/>
              <a:ea typeface="微软雅黑" panose="020B0503020204020204" pitchFamily="34" charset="-122"/>
            </a:endParaRPr>
          </a:p>
          <a:p>
            <a:pPr marL="514350" indent="-514350" algn="just">
              <a:lnSpc>
                <a:spcPct val="150000"/>
              </a:lnSpc>
              <a:spcBef>
                <a:spcPts val="600"/>
              </a:spcBef>
              <a:spcAft>
                <a:spcPts val="600"/>
              </a:spcAft>
              <a:buFont typeface="+mj-lt"/>
              <a:buAutoNum type="romanUcPeriod"/>
            </a:pPr>
            <a:r>
              <a:rPr lang="en-US" altLang="zh-CN" sz="2400" b="1" dirty="0">
                <a:solidFill>
                  <a:srgbClr val="3C3C3C"/>
                </a:solidFill>
                <a:latin typeface="微软雅黑" panose="020B0503020204020204" pitchFamily="34" charset="-122"/>
                <a:ea typeface="微软雅黑" panose="020B0503020204020204" pitchFamily="34" charset="-122"/>
              </a:rPr>
              <a:t>The disadvantages of the previous work</a:t>
            </a:r>
            <a:r>
              <a:rPr lang="en-US" altLang="zh-CN" sz="2400" dirty="0">
                <a:solidFill>
                  <a:srgbClr val="3C3C3C"/>
                </a:solidFill>
                <a:latin typeface="微软雅黑" panose="020B0503020204020204" pitchFamily="34" charset="-122"/>
                <a:ea typeface="微软雅黑" panose="020B0503020204020204" pitchFamily="34" charset="-122"/>
              </a:rPr>
              <a:t>. </a:t>
            </a:r>
          </a:p>
          <a:p>
            <a:pPr marL="514350" indent="-514350" algn="just">
              <a:lnSpc>
                <a:spcPct val="150000"/>
              </a:lnSpc>
              <a:spcBef>
                <a:spcPts val="600"/>
              </a:spcBef>
              <a:spcAft>
                <a:spcPts val="600"/>
              </a:spcAft>
              <a:buFont typeface="+mj-lt"/>
              <a:buAutoNum type="romanUcPeriod"/>
            </a:pPr>
            <a:r>
              <a:rPr lang="en-US" altLang="zh-CN" sz="2400" b="1" dirty="0">
                <a:solidFill>
                  <a:srgbClr val="3C3C3C"/>
                </a:solidFill>
                <a:latin typeface="微软雅黑" panose="020B0503020204020204" pitchFamily="34" charset="-122"/>
                <a:ea typeface="微软雅黑" panose="020B0503020204020204" pitchFamily="34" charset="-122"/>
              </a:rPr>
              <a:t>Introduce the</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method you propose and the work you have done,</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and</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convince the reader your</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work</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is</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of</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significant</a:t>
            </a:r>
            <a:r>
              <a:rPr lang="zh-CN" altLang="en-US" sz="2400" b="1" dirty="0">
                <a:solidFill>
                  <a:srgbClr val="3C3C3C"/>
                </a:solidFill>
                <a:latin typeface="微软雅黑" panose="020B0503020204020204" pitchFamily="34" charset="-122"/>
                <a:ea typeface="微软雅黑" panose="020B0503020204020204" pitchFamily="34" charset="-122"/>
              </a:rPr>
              <a:t> </a:t>
            </a:r>
            <a:r>
              <a:rPr lang="en-US" altLang="zh-CN" sz="2400" b="1" dirty="0">
                <a:solidFill>
                  <a:srgbClr val="3C3C3C"/>
                </a:solidFill>
                <a:latin typeface="微软雅黑" panose="020B0503020204020204" pitchFamily="34" charset="-122"/>
                <a:ea typeface="微软雅黑" panose="020B0503020204020204" pitchFamily="34" charset="-122"/>
              </a:rPr>
              <a:t>meaning </a:t>
            </a:r>
            <a:endParaRPr lang="en-US" altLang="zh-CN" sz="2400" dirty="0">
              <a:solidFill>
                <a:srgbClr val="3C3C3C"/>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6D69A874-4BDE-41D5-A332-F5C7875B8967}"/>
              </a:ext>
            </a:extLst>
          </p:cNvPr>
          <p:cNvSpPr/>
          <p:nvPr/>
        </p:nvSpPr>
        <p:spPr>
          <a:xfrm>
            <a:off x="263275" y="1308041"/>
            <a:ext cx="10512603" cy="662554"/>
          </a:xfrm>
          <a:prstGeom prst="rect">
            <a:avLst/>
          </a:prstGeom>
        </p:spPr>
        <p:txBody>
          <a:bodyPr wrap="square">
            <a:spAutoFit/>
          </a:bodyPr>
          <a:lstStyle/>
          <a:p>
            <a:pPr marL="914400" lvl="1" indent="-457200" algn="just">
              <a:lnSpc>
                <a:spcPct val="150000"/>
              </a:lnSpc>
              <a:spcBef>
                <a:spcPts val="600"/>
              </a:spcBef>
              <a:spcAft>
                <a:spcPts val="600"/>
              </a:spcAft>
              <a:buFont typeface="Arial" panose="020B0604020202020204" pitchFamily="34" charset="0"/>
              <a:buChar char="•"/>
            </a:pPr>
            <a:r>
              <a:rPr lang="en-US" altLang="zh-CN" sz="2800" b="1" dirty="0">
                <a:latin typeface="微软雅黑" panose="020B0503020204020204" pitchFamily="34" charset="-122"/>
                <a:ea typeface="微软雅黑" panose="020B0503020204020204" pitchFamily="34" charset="-122"/>
              </a:rPr>
              <a:t>How to write introduction </a:t>
            </a:r>
          </a:p>
        </p:txBody>
      </p:sp>
    </p:spTree>
    <p:extLst>
      <p:ext uri="{BB962C8B-B14F-4D97-AF65-F5344CB8AC3E}">
        <p14:creationId xmlns:p14="http://schemas.microsoft.com/office/powerpoint/2010/main" val="42254982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E63F3B-BA30-449B-B55D-8F3DAB387B1C}"/>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Assignments</a:t>
            </a:r>
          </a:p>
        </p:txBody>
      </p:sp>
      <p:sp>
        <p:nvSpPr>
          <p:cNvPr id="3" name="文本框 2">
            <a:extLst>
              <a:ext uri="{FF2B5EF4-FFF2-40B4-BE49-F238E27FC236}">
                <a16:creationId xmlns:a16="http://schemas.microsoft.com/office/drawing/2014/main" id="{8D27617F-5C13-4C06-B7D6-8ED454C344E1}"/>
              </a:ext>
            </a:extLst>
          </p:cNvPr>
          <p:cNvSpPr txBox="1"/>
          <p:nvPr/>
        </p:nvSpPr>
        <p:spPr>
          <a:xfrm>
            <a:off x="756863" y="1458929"/>
            <a:ext cx="10596937" cy="3966599"/>
          </a:xfrm>
          <a:prstGeom prst="rect">
            <a:avLst/>
          </a:prstGeom>
          <a:noFill/>
        </p:spPr>
        <p:txBody>
          <a:bodyPr wrap="square" rtlCol="0">
            <a:spAutoFit/>
          </a:bodyPr>
          <a:lstStyle/>
          <a:p>
            <a:pPr marL="514350" indent="-514350" algn="just">
              <a:lnSpc>
                <a:spcPct val="150000"/>
              </a:lnSpc>
              <a:spcBef>
                <a:spcPts val="600"/>
              </a:spcBef>
              <a:spcAft>
                <a:spcPts val="600"/>
              </a:spcAft>
              <a:buFont typeface="+mj-lt"/>
              <a:buAutoNum type="romanUcPeriod"/>
            </a:pPr>
            <a:r>
              <a:rPr lang="en-US" altLang="zh-CN" sz="2400" b="1" dirty="0">
                <a:latin typeface="微软雅黑" panose="020B0503020204020204" pitchFamily="34" charset="-122"/>
                <a:ea typeface="微软雅黑" panose="020B0503020204020204" pitchFamily="34" charset="-122"/>
              </a:rPr>
              <a:t>Search a paper on Journal of Journal of Electronic Science and Technology (JESCT)</a:t>
            </a:r>
          </a:p>
          <a:p>
            <a:pPr marL="514350" indent="-514350" algn="just">
              <a:lnSpc>
                <a:spcPct val="150000"/>
              </a:lnSpc>
              <a:spcBef>
                <a:spcPts val="600"/>
              </a:spcBef>
              <a:spcAft>
                <a:spcPts val="600"/>
              </a:spcAft>
              <a:buFont typeface="+mj-lt"/>
              <a:buAutoNum type="romanUcPeriod"/>
            </a:pPr>
            <a:r>
              <a:rPr lang="en-US" altLang="zh-CN" sz="2400" b="1" dirty="0">
                <a:latin typeface="微软雅黑" panose="020B0503020204020204" pitchFamily="34" charset="-122"/>
                <a:ea typeface="微软雅黑" panose="020B0503020204020204" pitchFamily="34" charset="-122"/>
              </a:rPr>
              <a:t>Download it via CNKI</a:t>
            </a:r>
          </a:p>
          <a:p>
            <a:pPr marL="514350" indent="-514350" algn="just">
              <a:lnSpc>
                <a:spcPct val="150000"/>
              </a:lnSpc>
              <a:spcBef>
                <a:spcPts val="600"/>
              </a:spcBef>
              <a:spcAft>
                <a:spcPts val="600"/>
              </a:spcAft>
              <a:buFont typeface="+mj-lt"/>
              <a:buAutoNum type="romanUcPeriod"/>
            </a:pPr>
            <a:r>
              <a:rPr lang="en-US" altLang="zh-CN" sz="2400" b="1" dirty="0">
                <a:latin typeface="微软雅黑" panose="020B0503020204020204" pitchFamily="34" charset="-122"/>
                <a:ea typeface="微软雅黑" panose="020B0503020204020204" pitchFamily="34" charset="-122"/>
              </a:rPr>
              <a:t>Translate the title, abstract and introduction of the paper</a:t>
            </a:r>
          </a:p>
          <a:p>
            <a:pPr marL="514350" indent="-514350" algn="just">
              <a:lnSpc>
                <a:spcPct val="150000"/>
              </a:lnSpc>
              <a:spcBef>
                <a:spcPts val="600"/>
              </a:spcBef>
              <a:spcAft>
                <a:spcPts val="600"/>
              </a:spcAft>
              <a:buFont typeface="+mj-lt"/>
              <a:buAutoNum type="romanUcPeriod"/>
            </a:pPr>
            <a:r>
              <a:rPr lang="en-US" altLang="zh-CN" sz="2400" b="1" dirty="0">
                <a:latin typeface="微软雅黑" panose="020B0503020204020204" pitchFamily="34" charset="-122"/>
                <a:ea typeface="微软雅黑" panose="020B0503020204020204" pitchFamily="34" charset="-122"/>
              </a:rPr>
              <a:t>Format</a:t>
            </a:r>
          </a:p>
          <a:p>
            <a:pPr marL="514350" indent="-514350" algn="just">
              <a:lnSpc>
                <a:spcPct val="150000"/>
              </a:lnSpc>
              <a:spcBef>
                <a:spcPts val="600"/>
              </a:spcBef>
              <a:spcAft>
                <a:spcPts val="600"/>
              </a:spcAft>
              <a:buFont typeface="+mj-lt"/>
              <a:buAutoNum type="romanUcPeriod"/>
            </a:pPr>
            <a:r>
              <a:rPr lang="en-US" altLang="zh-CN" sz="2400" b="1" dirty="0">
                <a:latin typeface="微软雅黑" panose="020B0503020204020204" pitchFamily="34" charset="-122"/>
                <a:ea typeface="微软雅黑" panose="020B0503020204020204" pitchFamily="34" charset="-122"/>
              </a:rPr>
              <a:t>Name of the profile: Name-Class-</a:t>
            </a:r>
            <a:r>
              <a:rPr lang="en-US" altLang="zh-CN" sz="2400" b="1" dirty="0" err="1">
                <a:latin typeface="微软雅黑" panose="020B0503020204020204" pitchFamily="34" charset="-122"/>
                <a:ea typeface="微软雅黑" panose="020B0503020204020204" pitchFamily="34" charset="-122"/>
              </a:rPr>
              <a:t>StudentNumber</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645163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79E6DAE-90CD-418F-BA2F-79BFF0B119E5}"/>
              </a:ext>
            </a:extLst>
          </p:cNvPr>
          <p:cNvPicPr>
            <a:picLocks noChangeAspect="1"/>
          </p:cNvPicPr>
          <p:nvPr/>
        </p:nvPicPr>
        <p:blipFill rotWithShape="1">
          <a:blip r:embed="rId2"/>
          <a:srcRect t="5315"/>
          <a:stretch/>
        </p:blipFill>
        <p:spPr>
          <a:xfrm>
            <a:off x="1167785" y="1259823"/>
            <a:ext cx="9856430" cy="4906224"/>
          </a:xfrm>
          <a:prstGeom prst="rect">
            <a:avLst/>
          </a:prstGeom>
        </p:spPr>
      </p:pic>
      <p:sp>
        <p:nvSpPr>
          <p:cNvPr id="3" name="标题 1">
            <a:extLst>
              <a:ext uri="{FF2B5EF4-FFF2-40B4-BE49-F238E27FC236}">
                <a16:creationId xmlns:a16="http://schemas.microsoft.com/office/drawing/2014/main" id="{BAD7C9BA-2C04-48A5-B6F5-24A6D41E2A6B}"/>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JESTC</a:t>
            </a:r>
          </a:p>
        </p:txBody>
      </p:sp>
      <p:sp>
        <p:nvSpPr>
          <p:cNvPr id="4" name="文本框 3">
            <a:extLst>
              <a:ext uri="{FF2B5EF4-FFF2-40B4-BE49-F238E27FC236}">
                <a16:creationId xmlns:a16="http://schemas.microsoft.com/office/drawing/2014/main" id="{0AE80177-A11E-4839-9CB0-8429C1343EC8}"/>
              </a:ext>
            </a:extLst>
          </p:cNvPr>
          <p:cNvSpPr txBox="1"/>
          <p:nvPr/>
        </p:nvSpPr>
        <p:spPr>
          <a:xfrm>
            <a:off x="1619464" y="6166047"/>
            <a:ext cx="9791272" cy="369332"/>
          </a:xfrm>
          <a:prstGeom prst="rect">
            <a:avLst/>
          </a:prstGeom>
          <a:noFill/>
        </p:spPr>
        <p:txBody>
          <a:bodyPr wrap="square" rtlCol="0">
            <a:spAutoFit/>
          </a:bodyPr>
          <a:lstStyle/>
          <a:p>
            <a:pPr algn="ctr"/>
            <a:r>
              <a:rPr lang="en-US" altLang="zh-CN" b="1" dirty="0">
                <a:solidFill>
                  <a:srgbClr val="FF0000"/>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http://navi.cnki.net/KNavi/JournalDetail?pcode=CJFD&amp;pykm=ZGKE</a:t>
            </a:r>
            <a:endParaRPr lang="zh-CN" altLang="en-US" b="1"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3168494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BAD7C9BA-2C04-48A5-B6F5-24A6D41E2A6B}"/>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JESTC</a:t>
            </a:r>
          </a:p>
        </p:txBody>
      </p:sp>
      <p:pic>
        <p:nvPicPr>
          <p:cNvPr id="4" name="图片 3">
            <a:extLst>
              <a:ext uri="{FF2B5EF4-FFF2-40B4-BE49-F238E27FC236}">
                <a16:creationId xmlns:a16="http://schemas.microsoft.com/office/drawing/2014/main" id="{56514DB1-D71D-4665-A623-AC97655574F9}"/>
              </a:ext>
            </a:extLst>
          </p:cNvPr>
          <p:cNvPicPr>
            <a:picLocks noChangeAspect="1"/>
          </p:cNvPicPr>
          <p:nvPr/>
        </p:nvPicPr>
        <p:blipFill>
          <a:blip r:embed="rId2"/>
          <a:stretch>
            <a:fillRect/>
          </a:stretch>
        </p:blipFill>
        <p:spPr>
          <a:xfrm>
            <a:off x="1323458" y="1279594"/>
            <a:ext cx="9545083" cy="5357511"/>
          </a:xfrm>
          <a:prstGeom prst="rect">
            <a:avLst/>
          </a:prstGeom>
        </p:spPr>
      </p:pic>
    </p:spTree>
    <p:extLst>
      <p:ext uri="{BB962C8B-B14F-4D97-AF65-F5344CB8AC3E}">
        <p14:creationId xmlns:p14="http://schemas.microsoft.com/office/powerpoint/2010/main" val="111504298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B59B67-F493-41BC-B20B-08584203AFB6}"/>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Outline</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5" name="Content Placeholder 2">
            <a:extLst>
              <a:ext uri="{FF2B5EF4-FFF2-40B4-BE49-F238E27FC236}">
                <a16:creationId xmlns:a16="http://schemas.microsoft.com/office/drawing/2014/main" id="{B078464A-6B6F-4E59-919F-1423BFB176D6}"/>
              </a:ext>
            </a:extLst>
          </p:cNvPr>
          <p:cNvSpPr txBox="1">
            <a:spLocks/>
          </p:cNvSpPr>
          <p:nvPr/>
        </p:nvSpPr>
        <p:spPr>
          <a:xfrm>
            <a:off x="934720" y="1325880"/>
            <a:ext cx="11043920" cy="540004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1200"/>
              </a:spcBef>
              <a:spcAft>
                <a:spcPts val="1200"/>
              </a:spcAft>
            </a:pPr>
            <a:r>
              <a:rPr lang="en-US" b="1" dirty="0">
                <a:latin typeface="微软雅黑" panose="020B0503020204020204" pitchFamily="34" charset="-122"/>
                <a:ea typeface="微软雅黑" panose="020B0503020204020204" pitchFamily="34" charset="-122"/>
              </a:rPr>
              <a:t>Title</a:t>
            </a:r>
          </a:p>
          <a:p>
            <a:pPr>
              <a:lnSpc>
                <a:spcPct val="150000"/>
              </a:lnSpc>
              <a:spcBef>
                <a:spcPts val="1200"/>
              </a:spcBef>
              <a:spcAft>
                <a:spcPts val="1200"/>
              </a:spcAft>
            </a:pPr>
            <a:r>
              <a:rPr lang="en-US" b="1" dirty="0">
                <a:latin typeface="微软雅黑" panose="020B0503020204020204" pitchFamily="34" charset="-122"/>
                <a:ea typeface="微软雅黑" panose="020B0503020204020204" pitchFamily="34" charset="-122"/>
              </a:rPr>
              <a:t>Abstract </a:t>
            </a:r>
          </a:p>
          <a:p>
            <a:pPr>
              <a:lnSpc>
                <a:spcPct val="150000"/>
              </a:lnSpc>
              <a:spcBef>
                <a:spcPts val="1200"/>
              </a:spcBef>
              <a:spcAft>
                <a:spcPts val="1200"/>
              </a:spcAft>
            </a:pPr>
            <a:r>
              <a:rPr lang="en-US" b="1" dirty="0">
                <a:latin typeface="微软雅黑" panose="020B0503020204020204" pitchFamily="34" charset="-122"/>
                <a:ea typeface="微软雅黑" panose="020B0503020204020204" pitchFamily="34" charset="-122"/>
              </a:rPr>
              <a:t>Introduction</a:t>
            </a:r>
          </a:p>
        </p:txBody>
      </p:sp>
    </p:spTree>
    <p:extLst>
      <p:ext uri="{BB962C8B-B14F-4D97-AF65-F5344CB8AC3E}">
        <p14:creationId xmlns:p14="http://schemas.microsoft.com/office/powerpoint/2010/main" val="22576918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9A5F9A-7806-42F9-82BE-E51D83215233}"/>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Title</a:t>
            </a:r>
          </a:p>
        </p:txBody>
      </p:sp>
      <p:sp>
        <p:nvSpPr>
          <p:cNvPr id="4" name="Content Placeholder 2">
            <a:extLst>
              <a:ext uri="{FF2B5EF4-FFF2-40B4-BE49-F238E27FC236}">
                <a16:creationId xmlns:a16="http://schemas.microsoft.com/office/drawing/2014/main" id="{3E704EA4-372E-422F-9323-58555A60DA64}"/>
              </a:ext>
            </a:extLst>
          </p:cNvPr>
          <p:cNvSpPr txBox="1">
            <a:spLocks/>
          </p:cNvSpPr>
          <p:nvPr/>
        </p:nvSpPr>
        <p:spPr>
          <a:xfrm>
            <a:off x="457200" y="1404995"/>
            <a:ext cx="10977937" cy="202400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lnSpc>
                <a:spcPct val="150000"/>
              </a:lnSpc>
              <a:spcBef>
                <a:spcPts val="600"/>
              </a:spcBef>
              <a:spcAft>
                <a:spcPts val="600"/>
              </a:spcAft>
            </a:pPr>
            <a:r>
              <a:rPr lang="en-US" altLang="zh-CN" sz="2800" b="1" dirty="0">
                <a:latin typeface="微软雅黑" panose="020B0503020204020204" pitchFamily="34" charset="-122"/>
                <a:ea typeface="微软雅黑" panose="020B0503020204020204" pitchFamily="34" charset="-122"/>
              </a:rPr>
              <a:t>It requires Topic Keywords</a:t>
            </a:r>
          </a:p>
          <a:p>
            <a:pPr lvl="1" algn="just">
              <a:lnSpc>
                <a:spcPct val="150000"/>
              </a:lnSpc>
              <a:spcBef>
                <a:spcPts val="600"/>
              </a:spcBef>
              <a:spcAft>
                <a:spcPts val="600"/>
              </a:spcAft>
            </a:pPr>
            <a:r>
              <a:rPr lang="en-US" sz="2800" b="1" dirty="0">
                <a:latin typeface="微软雅黑" panose="020B0503020204020204" pitchFamily="34" charset="-122"/>
                <a:ea typeface="微软雅黑" panose="020B0503020204020204" pitchFamily="34" charset="-122"/>
              </a:rPr>
              <a:t>It requires the description of your work </a:t>
            </a:r>
          </a:p>
        </p:txBody>
      </p:sp>
    </p:spTree>
    <p:extLst>
      <p:ext uri="{BB962C8B-B14F-4D97-AF65-F5344CB8AC3E}">
        <p14:creationId xmlns:p14="http://schemas.microsoft.com/office/powerpoint/2010/main" val="22357406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9A5F9A-7806-42F9-82BE-E51D83215233}"/>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Abstract</a:t>
            </a:r>
          </a:p>
        </p:txBody>
      </p:sp>
      <p:sp>
        <p:nvSpPr>
          <p:cNvPr id="6" name="Content Placeholder 2">
            <a:extLst>
              <a:ext uri="{FF2B5EF4-FFF2-40B4-BE49-F238E27FC236}">
                <a16:creationId xmlns:a16="http://schemas.microsoft.com/office/drawing/2014/main" id="{FBE7B60E-22A5-49D1-8CB7-8ACCDB09E966}"/>
              </a:ext>
            </a:extLst>
          </p:cNvPr>
          <p:cNvSpPr txBox="1">
            <a:spLocks/>
          </p:cNvSpPr>
          <p:nvPr/>
        </p:nvSpPr>
        <p:spPr>
          <a:xfrm>
            <a:off x="457200" y="1404994"/>
            <a:ext cx="10977937" cy="35676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lnSpc>
                <a:spcPct val="150000"/>
              </a:lnSpc>
              <a:spcBef>
                <a:spcPts val="600"/>
              </a:spcBef>
              <a:spcAft>
                <a:spcPts val="600"/>
              </a:spcAft>
            </a:pPr>
            <a:r>
              <a:rPr lang="en-US" altLang="zh-CN" sz="2800" b="1" dirty="0">
                <a:latin typeface="微软雅黑" panose="020B0503020204020204" pitchFamily="34" charset="-122"/>
                <a:ea typeface="微软雅黑" panose="020B0503020204020204" pitchFamily="34" charset="-122"/>
              </a:rPr>
              <a:t>What is an abstract?</a:t>
            </a:r>
            <a:r>
              <a:rPr lang="en-US" sz="2800" b="1" dirty="0">
                <a:latin typeface="微软雅黑" panose="020B0503020204020204" pitchFamily="34" charset="-122"/>
                <a:ea typeface="微软雅黑" panose="020B0503020204020204" pitchFamily="34" charset="-122"/>
              </a:rPr>
              <a:t> </a:t>
            </a:r>
          </a:p>
        </p:txBody>
      </p:sp>
      <p:sp>
        <p:nvSpPr>
          <p:cNvPr id="3" name="文本框 2">
            <a:extLst>
              <a:ext uri="{FF2B5EF4-FFF2-40B4-BE49-F238E27FC236}">
                <a16:creationId xmlns:a16="http://schemas.microsoft.com/office/drawing/2014/main" id="{69819CEA-6C34-4658-8865-AC6A286D4A34}"/>
              </a:ext>
            </a:extLst>
          </p:cNvPr>
          <p:cNvSpPr txBox="1"/>
          <p:nvPr/>
        </p:nvSpPr>
        <p:spPr>
          <a:xfrm>
            <a:off x="1118170" y="2169656"/>
            <a:ext cx="10120045" cy="1689052"/>
          </a:xfrm>
          <a:prstGeom prst="rect">
            <a:avLst/>
          </a:prstGeom>
          <a:noFill/>
        </p:spPr>
        <p:txBody>
          <a:bodyPr wrap="square" rtlCol="0">
            <a:spAutoFit/>
          </a:bodyPr>
          <a:lstStyle/>
          <a:p>
            <a:pPr algn="just">
              <a:lnSpc>
                <a:spcPct val="150000"/>
              </a:lnSpc>
            </a:pPr>
            <a:r>
              <a:rPr lang="en-US" altLang="zh-CN" sz="2400" b="1" dirty="0">
                <a:latin typeface="微软雅黑" panose="020B0503020204020204" pitchFamily="34" charset="-122"/>
                <a:ea typeface="微软雅黑" panose="020B0503020204020204" pitchFamily="34" charset="-122"/>
              </a:rPr>
              <a:t>One of the most important parts of a scientific article is the abstract. Successful authors put substantial effort into crafting their abstracts, which act like </a:t>
            </a:r>
            <a:r>
              <a:rPr lang="en-US" altLang="zh-CN" sz="2400" b="1" dirty="0">
                <a:solidFill>
                  <a:srgbClr val="FF0000"/>
                </a:solidFill>
                <a:latin typeface="微软雅黑" panose="020B0503020204020204" pitchFamily="34" charset="-122"/>
                <a:ea typeface="微软雅黑" panose="020B0503020204020204" pitchFamily="34" charset="-122"/>
              </a:rPr>
              <a:t>advertisements</a:t>
            </a:r>
            <a:r>
              <a:rPr lang="en-US" altLang="zh-CN" sz="2400" b="1" dirty="0">
                <a:latin typeface="微软雅黑" panose="020B0503020204020204" pitchFamily="34" charset="-122"/>
                <a:ea typeface="微软雅黑" panose="020B0503020204020204" pitchFamily="34" charset="-122"/>
              </a:rPr>
              <a:t> for their papers.</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490157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9A5F9A-7806-42F9-82BE-E51D83215233}"/>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Abstract</a:t>
            </a:r>
          </a:p>
        </p:txBody>
      </p:sp>
      <p:sp>
        <p:nvSpPr>
          <p:cNvPr id="6" name="Content Placeholder 2">
            <a:extLst>
              <a:ext uri="{FF2B5EF4-FFF2-40B4-BE49-F238E27FC236}">
                <a16:creationId xmlns:a16="http://schemas.microsoft.com/office/drawing/2014/main" id="{FBE7B60E-22A5-49D1-8CB7-8ACCDB09E966}"/>
              </a:ext>
            </a:extLst>
          </p:cNvPr>
          <p:cNvSpPr txBox="1">
            <a:spLocks/>
          </p:cNvSpPr>
          <p:nvPr/>
        </p:nvSpPr>
        <p:spPr>
          <a:xfrm>
            <a:off x="457200" y="1404994"/>
            <a:ext cx="10977937" cy="35676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lnSpc>
                <a:spcPct val="150000"/>
              </a:lnSpc>
              <a:spcBef>
                <a:spcPts val="600"/>
              </a:spcBef>
              <a:spcAft>
                <a:spcPts val="600"/>
              </a:spcAft>
            </a:pPr>
            <a:r>
              <a:rPr lang="en-US" altLang="zh-CN" sz="2800" b="1" dirty="0">
                <a:latin typeface="微软雅黑" panose="020B0503020204020204" pitchFamily="34" charset="-122"/>
                <a:ea typeface="微软雅黑" panose="020B0503020204020204" pitchFamily="34" charset="-122"/>
              </a:rPr>
              <a:t>Why is the abstract so important?</a:t>
            </a:r>
            <a:r>
              <a:rPr lang="en-US" sz="2800" b="1" dirty="0">
                <a:latin typeface="微软雅黑" panose="020B0503020204020204" pitchFamily="34" charset="-122"/>
                <a:ea typeface="微软雅黑" panose="020B0503020204020204" pitchFamily="34" charset="-122"/>
              </a:rPr>
              <a:t> </a:t>
            </a:r>
          </a:p>
        </p:txBody>
      </p:sp>
      <p:sp>
        <p:nvSpPr>
          <p:cNvPr id="3" name="文本框 2">
            <a:extLst>
              <a:ext uri="{FF2B5EF4-FFF2-40B4-BE49-F238E27FC236}">
                <a16:creationId xmlns:a16="http://schemas.microsoft.com/office/drawing/2014/main" id="{69819CEA-6C34-4658-8865-AC6A286D4A34}"/>
              </a:ext>
            </a:extLst>
          </p:cNvPr>
          <p:cNvSpPr txBox="1"/>
          <p:nvPr/>
        </p:nvSpPr>
        <p:spPr>
          <a:xfrm>
            <a:off x="1118170" y="2159382"/>
            <a:ext cx="10738208" cy="4459041"/>
          </a:xfrm>
          <a:prstGeom prst="rect">
            <a:avLst/>
          </a:prstGeom>
          <a:noFill/>
        </p:spPr>
        <p:txBody>
          <a:bodyPr wrap="square" rtlCol="0">
            <a:spAutoFit/>
          </a:bodyPr>
          <a:lstStyle/>
          <a:p>
            <a:pPr algn="just">
              <a:lnSpc>
                <a:spcPct val="150000"/>
              </a:lnSpc>
            </a:pPr>
            <a:r>
              <a:rPr lang="en-US" altLang="zh-CN" sz="2400" b="1" dirty="0">
                <a:solidFill>
                  <a:srgbClr val="FF0000"/>
                </a:solidFill>
                <a:latin typeface="微软雅黑" panose="020B0503020204020204" pitchFamily="34" charset="-122"/>
                <a:ea typeface="微软雅黑" panose="020B0503020204020204" pitchFamily="34" charset="-122"/>
              </a:rPr>
              <a:t>Well, because it is often the only section of a paper that is read and usually determines whether a reader downloads and reads the rest of the paper. </a:t>
            </a:r>
            <a:r>
              <a:rPr lang="en-US" altLang="zh-CN" sz="2400" dirty="0">
                <a:latin typeface="微软雅黑" panose="020B0503020204020204" pitchFamily="34" charset="-122"/>
                <a:ea typeface="微软雅黑" panose="020B0503020204020204" pitchFamily="34" charset="-122"/>
              </a:rPr>
              <a:t>Or, in the case of a conference paper, the abstract will determine whether it is accepted or not for presentation to colleagues. Conference organizers and journal editors and reviewers pay close attention to the abstract because it is a good predictor of the quality of the paper or talk. A poorly written abstract says the author is inexperienced or doesn’t care about quality.</a:t>
            </a:r>
            <a:endParaRPr lang="zh-CN" altLang="en-US"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254068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1BE9959-9324-4B3F-AB1E-48C64FC1C7F6}"/>
              </a:ext>
            </a:extLst>
          </p:cNvPr>
          <p:cNvSpPr/>
          <p:nvPr/>
        </p:nvSpPr>
        <p:spPr>
          <a:xfrm>
            <a:off x="838200" y="1799643"/>
            <a:ext cx="10397447" cy="3258713"/>
          </a:xfrm>
          <a:prstGeom prst="rect">
            <a:avLst/>
          </a:prstGeom>
        </p:spPr>
        <p:txBody>
          <a:bodyPr wrap="square">
            <a:spAutoFit/>
          </a:bodyPr>
          <a:lstStyle/>
          <a:p>
            <a:pPr marL="514350" indent="-514350" algn="just">
              <a:lnSpc>
                <a:spcPct val="150000"/>
              </a:lnSpc>
              <a:spcBef>
                <a:spcPts val="600"/>
              </a:spcBef>
              <a:spcAft>
                <a:spcPts val="600"/>
              </a:spcAft>
              <a:buFont typeface="+mj-lt"/>
              <a:buAutoNum type="romanUcPeriod"/>
            </a:pPr>
            <a:r>
              <a:rPr lang="en-US" altLang="zh-CN" sz="2400" b="1" dirty="0">
                <a:solidFill>
                  <a:srgbClr val="1B1C1D"/>
                </a:solidFill>
                <a:latin typeface="微软雅黑" panose="020B0503020204020204" pitchFamily="34" charset="-122"/>
                <a:ea typeface="微软雅黑" panose="020B0503020204020204" pitchFamily="34" charset="-122"/>
              </a:rPr>
              <a:t>What problem did you study and why is it important?</a:t>
            </a:r>
          </a:p>
          <a:p>
            <a:pPr marL="514350" indent="-514350" algn="just">
              <a:lnSpc>
                <a:spcPct val="150000"/>
              </a:lnSpc>
              <a:spcBef>
                <a:spcPts val="600"/>
              </a:spcBef>
              <a:spcAft>
                <a:spcPts val="600"/>
              </a:spcAft>
              <a:buFont typeface="+mj-lt"/>
              <a:buAutoNum type="romanUcPeriod"/>
            </a:pPr>
            <a:r>
              <a:rPr lang="en-US" altLang="zh-CN" sz="2400" b="1" dirty="0">
                <a:solidFill>
                  <a:srgbClr val="1B1C1D"/>
                </a:solidFill>
                <a:latin typeface="微软雅黑" panose="020B0503020204020204" pitchFamily="34" charset="-122"/>
                <a:ea typeface="微软雅黑" panose="020B0503020204020204" pitchFamily="34" charset="-122"/>
              </a:rPr>
              <a:t>What methods did you use to study the problem?</a:t>
            </a:r>
            <a:r>
              <a:rPr lang="en-US" altLang="zh-CN" sz="2400" dirty="0">
                <a:solidFill>
                  <a:srgbClr val="1B1C1D"/>
                </a:solidFill>
                <a:latin typeface="微软雅黑" panose="020B0503020204020204" pitchFamily="34" charset="-122"/>
                <a:ea typeface="微软雅黑" panose="020B0503020204020204" pitchFamily="34" charset="-122"/>
              </a:rPr>
              <a:t> </a:t>
            </a:r>
          </a:p>
          <a:p>
            <a:pPr marL="514350" indent="-514350" algn="just">
              <a:lnSpc>
                <a:spcPct val="150000"/>
              </a:lnSpc>
              <a:spcBef>
                <a:spcPts val="600"/>
              </a:spcBef>
              <a:spcAft>
                <a:spcPts val="600"/>
              </a:spcAft>
              <a:buFont typeface="+mj-lt"/>
              <a:buAutoNum type="romanUcPeriod"/>
            </a:pPr>
            <a:r>
              <a:rPr lang="en-US" altLang="zh-CN" sz="2400" b="1" dirty="0">
                <a:solidFill>
                  <a:srgbClr val="1B1C1D"/>
                </a:solidFill>
                <a:latin typeface="微软雅黑" panose="020B0503020204020204" pitchFamily="34" charset="-122"/>
                <a:ea typeface="微软雅黑" panose="020B0503020204020204" pitchFamily="34" charset="-122"/>
              </a:rPr>
              <a:t>What were your key findings? The advantages of your methods?</a:t>
            </a:r>
          </a:p>
          <a:p>
            <a:pPr marL="514350" indent="-514350" algn="just">
              <a:lnSpc>
                <a:spcPct val="150000"/>
              </a:lnSpc>
              <a:spcBef>
                <a:spcPts val="600"/>
              </a:spcBef>
              <a:spcAft>
                <a:spcPts val="600"/>
              </a:spcAft>
              <a:buFont typeface="+mj-lt"/>
              <a:buAutoNum type="romanUcPeriod"/>
            </a:pPr>
            <a:r>
              <a:rPr lang="en-US" altLang="zh-CN" sz="2400" b="1" dirty="0">
                <a:solidFill>
                  <a:srgbClr val="1B1C1D"/>
                </a:solidFill>
                <a:latin typeface="微软雅黑" panose="020B0503020204020204" pitchFamily="34" charset="-122"/>
                <a:ea typeface="微软雅黑" panose="020B0503020204020204" pitchFamily="34" charset="-122"/>
              </a:rPr>
              <a:t>What did you conclude based on your methods</a:t>
            </a:r>
            <a:endParaRPr lang="en-US" altLang="zh-CN" sz="2400" b="0" i="0" dirty="0">
              <a:solidFill>
                <a:srgbClr val="1B1C1D"/>
              </a:solidFill>
              <a:effectLst/>
              <a:latin typeface="微软雅黑" panose="020B0503020204020204" pitchFamily="34" charset="-122"/>
              <a:ea typeface="微软雅黑" panose="020B0503020204020204" pitchFamily="34" charset="-122"/>
            </a:endParaRPr>
          </a:p>
        </p:txBody>
      </p:sp>
      <p:sp>
        <p:nvSpPr>
          <p:cNvPr id="3" name="标题 1">
            <a:extLst>
              <a:ext uri="{FF2B5EF4-FFF2-40B4-BE49-F238E27FC236}">
                <a16:creationId xmlns:a16="http://schemas.microsoft.com/office/drawing/2014/main" id="{1B6EDF2A-D007-47AF-B4B4-B14E0D0846DC}"/>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Abstract</a:t>
            </a:r>
          </a:p>
        </p:txBody>
      </p:sp>
    </p:spTree>
    <p:extLst>
      <p:ext uri="{BB962C8B-B14F-4D97-AF65-F5344CB8AC3E}">
        <p14:creationId xmlns:p14="http://schemas.microsoft.com/office/powerpoint/2010/main" val="37991204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917EA63-8ABB-4DE2-88D7-410607DE56C7}"/>
              </a:ext>
            </a:extLst>
          </p:cNvPr>
          <p:cNvSpPr/>
          <p:nvPr/>
        </p:nvSpPr>
        <p:spPr>
          <a:xfrm>
            <a:off x="1100190" y="2130392"/>
            <a:ext cx="9691955" cy="3658822"/>
          </a:xfrm>
          <a:prstGeom prst="rect">
            <a:avLst/>
          </a:prstGeom>
        </p:spPr>
        <p:txBody>
          <a:bodyPr wrap="square">
            <a:spAutoFit/>
          </a:bodyPr>
          <a:lstStyle/>
          <a:p>
            <a:pPr marL="342900" indent="-342900" algn="just">
              <a:lnSpc>
                <a:spcPct val="150000"/>
              </a:lnSpc>
              <a:spcBef>
                <a:spcPts val="600"/>
              </a:spcBef>
              <a:spcAft>
                <a:spcPts val="60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1) Introduction (2 sentences):</a:t>
            </a:r>
          </a:p>
          <a:p>
            <a:pPr marL="342900" indent="-342900" algn="just">
              <a:lnSpc>
                <a:spcPct val="150000"/>
              </a:lnSpc>
              <a:spcBef>
                <a:spcPts val="600"/>
              </a:spcBef>
              <a:spcAft>
                <a:spcPts val="600"/>
              </a:spcAft>
              <a:buFont typeface="Wingdings" panose="05000000000000000000" pitchFamily="2" charset="2"/>
              <a:buChar char="Ø"/>
            </a:pPr>
            <a:r>
              <a:rPr lang="en-US" altLang="zh-CN" sz="2400" b="1" dirty="0">
                <a:latin typeface="微软雅黑" panose="020B0503020204020204" pitchFamily="34" charset="-122"/>
                <a:ea typeface="微软雅黑" panose="020B0503020204020204" pitchFamily="34" charset="-122"/>
              </a:rPr>
              <a:t>Sentence 1: Basic introduction to the field; accessible to scientists of any  discipline.</a:t>
            </a:r>
          </a:p>
          <a:p>
            <a:pPr marL="342900" indent="-342900" algn="just">
              <a:lnSpc>
                <a:spcPct val="150000"/>
              </a:lnSpc>
              <a:spcBef>
                <a:spcPts val="600"/>
              </a:spcBef>
              <a:spcAft>
                <a:spcPts val="600"/>
              </a:spcAft>
              <a:buFont typeface="Wingdings" panose="05000000000000000000" pitchFamily="2" charset="2"/>
              <a:buChar char="Ø"/>
            </a:pPr>
            <a:r>
              <a:rPr lang="en-US" altLang="zh-CN" sz="2400" b="1" dirty="0">
                <a:latin typeface="微软雅黑" panose="020B0503020204020204" pitchFamily="34" charset="-122"/>
                <a:ea typeface="微软雅黑" panose="020B0503020204020204" pitchFamily="34" charset="-122"/>
              </a:rPr>
              <a:t>Sentence 2: Background of the specific research question; comprehensible to scientists in the same or closely related fields of research.</a:t>
            </a:r>
          </a:p>
        </p:txBody>
      </p:sp>
      <p:sp>
        <p:nvSpPr>
          <p:cNvPr id="3" name="标题 1">
            <a:extLst>
              <a:ext uri="{FF2B5EF4-FFF2-40B4-BE49-F238E27FC236}">
                <a16:creationId xmlns:a16="http://schemas.microsoft.com/office/drawing/2014/main" id="{A8F96136-7823-438E-889E-DBC15361BC81}"/>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Abstract</a:t>
            </a:r>
          </a:p>
        </p:txBody>
      </p:sp>
      <p:sp>
        <p:nvSpPr>
          <p:cNvPr id="4" name="Content Placeholder 2">
            <a:extLst>
              <a:ext uri="{FF2B5EF4-FFF2-40B4-BE49-F238E27FC236}">
                <a16:creationId xmlns:a16="http://schemas.microsoft.com/office/drawing/2014/main" id="{67D8D6F2-72CB-442E-B028-064384F49C88}"/>
              </a:ext>
            </a:extLst>
          </p:cNvPr>
          <p:cNvSpPr txBox="1">
            <a:spLocks/>
          </p:cNvSpPr>
          <p:nvPr/>
        </p:nvSpPr>
        <p:spPr>
          <a:xfrm>
            <a:off x="457200" y="1404994"/>
            <a:ext cx="10977937" cy="35676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lnSpc>
                <a:spcPct val="150000"/>
              </a:lnSpc>
              <a:spcBef>
                <a:spcPts val="600"/>
              </a:spcBef>
              <a:spcAft>
                <a:spcPts val="600"/>
              </a:spcAft>
            </a:pPr>
            <a:r>
              <a:rPr lang="en-US" altLang="zh-CN" sz="2800" b="1" dirty="0">
                <a:latin typeface="微软雅黑" panose="020B0503020204020204" pitchFamily="34" charset="-122"/>
                <a:ea typeface="微软雅黑" panose="020B0503020204020204" pitchFamily="34" charset="-122"/>
              </a:rPr>
              <a:t>How</a:t>
            </a:r>
            <a:r>
              <a:rPr lang="zh-CN" altLang="en-US" sz="2800" b="1" dirty="0">
                <a:latin typeface="微软雅黑" panose="020B0503020204020204" pitchFamily="34" charset="-122"/>
                <a:ea typeface="微软雅黑" panose="020B0503020204020204" pitchFamily="34" charset="-122"/>
              </a:rPr>
              <a:t> </a:t>
            </a:r>
            <a:r>
              <a:rPr lang="en-US" altLang="zh-CN" sz="2800" b="1" dirty="0">
                <a:latin typeface="微软雅黑" panose="020B0503020204020204" pitchFamily="34" charset="-122"/>
                <a:ea typeface="微软雅黑" panose="020B0503020204020204" pitchFamily="34" charset="-122"/>
              </a:rPr>
              <a:t>to write abstract?</a:t>
            </a:r>
            <a:r>
              <a:rPr lang="en-US" sz="2800" b="1"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8808410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917EA63-8ABB-4DE2-88D7-410607DE56C7}"/>
              </a:ext>
            </a:extLst>
          </p:cNvPr>
          <p:cNvSpPr/>
          <p:nvPr/>
        </p:nvSpPr>
        <p:spPr>
          <a:xfrm>
            <a:off x="1100190" y="2130392"/>
            <a:ext cx="9691955" cy="3104824"/>
          </a:xfrm>
          <a:prstGeom prst="rect">
            <a:avLst/>
          </a:prstGeom>
        </p:spPr>
        <p:txBody>
          <a:bodyPr wrap="square">
            <a:spAutoFit/>
          </a:bodyPr>
          <a:lstStyle/>
          <a:p>
            <a:pPr marL="342900" indent="-342900" algn="just">
              <a:lnSpc>
                <a:spcPct val="150000"/>
              </a:lnSpc>
              <a:spcBef>
                <a:spcPts val="600"/>
              </a:spcBef>
              <a:spcAft>
                <a:spcPts val="60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2) Problem/objective (1 sentence):</a:t>
            </a:r>
          </a:p>
          <a:p>
            <a:pPr marL="342900" indent="-342900" algn="just">
              <a:lnSpc>
                <a:spcPct val="150000"/>
              </a:lnSpc>
              <a:spcBef>
                <a:spcPts val="600"/>
              </a:spcBef>
              <a:spcAft>
                <a:spcPts val="600"/>
              </a:spcAft>
              <a:buFont typeface="Wingdings" panose="05000000000000000000" pitchFamily="2" charset="2"/>
              <a:buChar char="Ø"/>
            </a:pPr>
            <a:r>
              <a:rPr lang="en-US" altLang="zh-CN" sz="2400" b="1" dirty="0">
                <a:latin typeface="微软雅黑" panose="020B0503020204020204" pitchFamily="34" charset="-122"/>
                <a:ea typeface="微软雅黑" panose="020B0503020204020204" pitchFamily="34" charset="-122"/>
              </a:rPr>
              <a:t>Explanation what is missing/unknown/problematic, i.e. why the current study happened. Typically, this sentence starts with “However”.</a:t>
            </a:r>
          </a:p>
          <a:p>
            <a:pPr marL="342900" indent="-342900">
              <a:lnSpc>
                <a:spcPct val="150000"/>
              </a:lnSpc>
              <a:spcBef>
                <a:spcPts val="600"/>
              </a:spcBef>
              <a:spcAft>
                <a:spcPts val="600"/>
              </a:spcAft>
              <a:buFont typeface="Wingdings" panose="05000000000000000000" pitchFamily="2" charset="2"/>
              <a:buChar char="Ø"/>
            </a:pPr>
            <a:endParaRPr lang="en-US" altLang="zh-CN" sz="2400" dirty="0">
              <a:latin typeface="微软雅黑" panose="020B0503020204020204" pitchFamily="34" charset="-122"/>
              <a:ea typeface="微软雅黑" panose="020B0503020204020204" pitchFamily="34" charset="-122"/>
            </a:endParaRPr>
          </a:p>
        </p:txBody>
      </p:sp>
      <p:sp>
        <p:nvSpPr>
          <p:cNvPr id="3" name="标题 1">
            <a:extLst>
              <a:ext uri="{FF2B5EF4-FFF2-40B4-BE49-F238E27FC236}">
                <a16:creationId xmlns:a16="http://schemas.microsoft.com/office/drawing/2014/main" id="{A8F96136-7823-438E-889E-DBC15361BC81}"/>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Abstract</a:t>
            </a:r>
          </a:p>
        </p:txBody>
      </p:sp>
      <p:sp>
        <p:nvSpPr>
          <p:cNvPr id="4" name="Content Placeholder 2">
            <a:extLst>
              <a:ext uri="{FF2B5EF4-FFF2-40B4-BE49-F238E27FC236}">
                <a16:creationId xmlns:a16="http://schemas.microsoft.com/office/drawing/2014/main" id="{67D8D6F2-72CB-442E-B028-064384F49C88}"/>
              </a:ext>
            </a:extLst>
          </p:cNvPr>
          <p:cNvSpPr txBox="1">
            <a:spLocks/>
          </p:cNvSpPr>
          <p:nvPr/>
        </p:nvSpPr>
        <p:spPr>
          <a:xfrm>
            <a:off x="457200" y="1404994"/>
            <a:ext cx="10977937" cy="35676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lnSpc>
                <a:spcPct val="150000"/>
              </a:lnSpc>
              <a:spcBef>
                <a:spcPts val="600"/>
              </a:spcBef>
              <a:spcAft>
                <a:spcPts val="600"/>
              </a:spcAft>
            </a:pPr>
            <a:r>
              <a:rPr lang="en-US" altLang="zh-CN" sz="2800" b="1" dirty="0">
                <a:latin typeface="微软雅黑" panose="020B0503020204020204" pitchFamily="34" charset="-122"/>
                <a:ea typeface="微软雅黑" panose="020B0503020204020204" pitchFamily="34" charset="-122"/>
              </a:rPr>
              <a:t>How</a:t>
            </a:r>
            <a:r>
              <a:rPr lang="zh-CN" altLang="en-US" sz="2800" b="1" dirty="0">
                <a:latin typeface="微软雅黑" panose="020B0503020204020204" pitchFamily="34" charset="-122"/>
                <a:ea typeface="微软雅黑" panose="020B0503020204020204" pitchFamily="34" charset="-122"/>
              </a:rPr>
              <a:t> </a:t>
            </a:r>
            <a:r>
              <a:rPr lang="en-US" altLang="zh-CN" sz="2800" b="1" dirty="0">
                <a:latin typeface="微软雅黑" panose="020B0503020204020204" pitchFamily="34" charset="-122"/>
                <a:ea typeface="微软雅黑" panose="020B0503020204020204" pitchFamily="34" charset="-122"/>
              </a:rPr>
              <a:t>to write abstract?</a:t>
            </a:r>
            <a:r>
              <a:rPr lang="en-US" sz="2800" b="1"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20546101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917EA63-8ABB-4DE2-88D7-410607DE56C7}"/>
              </a:ext>
            </a:extLst>
          </p:cNvPr>
          <p:cNvSpPr/>
          <p:nvPr/>
        </p:nvSpPr>
        <p:spPr>
          <a:xfrm>
            <a:off x="1100190" y="2130392"/>
            <a:ext cx="9691955" cy="3412601"/>
          </a:xfrm>
          <a:prstGeom prst="rect">
            <a:avLst/>
          </a:prstGeom>
        </p:spPr>
        <p:txBody>
          <a:bodyPr wrap="square">
            <a:spAutoFit/>
          </a:bodyPr>
          <a:lstStyle/>
          <a:p>
            <a:pPr marL="342900" indent="-342900" algn="just">
              <a:lnSpc>
                <a:spcPct val="150000"/>
              </a:lnSpc>
              <a:spcBef>
                <a:spcPts val="600"/>
              </a:spcBef>
              <a:spcAft>
                <a:spcPts val="600"/>
              </a:spcAft>
              <a:buFont typeface="Arial" panose="020B0604020202020204" pitchFamily="34" charset="0"/>
              <a:buChar char="•"/>
            </a:pPr>
            <a:r>
              <a:rPr lang="en-US" altLang="zh-CN" sz="2400" b="1" dirty="0">
                <a:latin typeface="微软雅黑" panose="020B0503020204020204" pitchFamily="34" charset="-122"/>
                <a:ea typeface="微软雅黑" panose="020B0503020204020204" pitchFamily="34" charset="-122"/>
              </a:rPr>
              <a:t>3) “Here we show” (1 sentence):</a:t>
            </a:r>
          </a:p>
          <a:p>
            <a:pPr marL="342900" indent="-342900" algn="just">
              <a:lnSpc>
                <a:spcPct val="150000"/>
              </a:lnSpc>
              <a:spcBef>
                <a:spcPts val="600"/>
              </a:spcBef>
              <a:spcAft>
                <a:spcPts val="600"/>
              </a:spcAft>
              <a:buFont typeface="Wingdings" panose="05000000000000000000" pitchFamily="2" charset="2"/>
              <a:buChar char="Ø"/>
            </a:pPr>
            <a:r>
              <a:rPr lang="en-US" altLang="zh-CN" sz="2400" b="1" dirty="0">
                <a:latin typeface="微软雅黑" panose="020B0503020204020204" pitchFamily="34" charset="-122"/>
                <a:ea typeface="微软雅黑" panose="020B0503020204020204" pitchFamily="34" charset="-122"/>
              </a:rPr>
              <a:t>The main result/key finding summarized in one sentence</a:t>
            </a:r>
          </a:p>
          <a:p>
            <a:pPr marL="342900" indent="-342900">
              <a:lnSpc>
                <a:spcPct val="150000"/>
              </a:lnSpc>
              <a:spcBef>
                <a:spcPts val="600"/>
              </a:spcBef>
              <a:spcAft>
                <a:spcPts val="600"/>
              </a:spcAft>
              <a:buFont typeface="Wingdings" panose="05000000000000000000" pitchFamily="2" charset="2"/>
              <a:buChar char="Ø"/>
            </a:pP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spcBef>
                <a:spcPts val="600"/>
              </a:spcBef>
              <a:spcAft>
                <a:spcPts val="600"/>
              </a:spcAft>
              <a:buFont typeface="Wingdings" panose="05000000000000000000" pitchFamily="2" charset="2"/>
              <a:buChar char="Ø"/>
            </a:pP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spcBef>
                <a:spcPts val="600"/>
              </a:spcBef>
              <a:spcAft>
                <a:spcPts val="600"/>
              </a:spcAft>
              <a:buFont typeface="Wingdings" panose="05000000000000000000" pitchFamily="2" charset="2"/>
              <a:buChar char="Ø"/>
            </a:pPr>
            <a:endParaRPr lang="en-US" altLang="zh-CN" sz="2400" dirty="0">
              <a:latin typeface="微软雅黑" panose="020B0503020204020204" pitchFamily="34" charset="-122"/>
              <a:ea typeface="微软雅黑" panose="020B0503020204020204" pitchFamily="34" charset="-122"/>
            </a:endParaRPr>
          </a:p>
        </p:txBody>
      </p:sp>
      <p:sp>
        <p:nvSpPr>
          <p:cNvPr id="3" name="标题 1">
            <a:extLst>
              <a:ext uri="{FF2B5EF4-FFF2-40B4-BE49-F238E27FC236}">
                <a16:creationId xmlns:a16="http://schemas.microsoft.com/office/drawing/2014/main" id="{A8F96136-7823-438E-889E-DBC15361BC81}"/>
              </a:ext>
            </a:extLst>
          </p:cNvPr>
          <p:cNvSpPr txBox="1">
            <a:spLocks/>
          </p:cNvSpPr>
          <p:nvPr/>
        </p:nvSpPr>
        <p:spPr>
          <a:xfrm>
            <a:off x="838200" y="365125"/>
            <a:ext cx="113538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Abstract</a:t>
            </a:r>
          </a:p>
        </p:txBody>
      </p:sp>
      <p:sp>
        <p:nvSpPr>
          <p:cNvPr id="4" name="Content Placeholder 2">
            <a:extLst>
              <a:ext uri="{FF2B5EF4-FFF2-40B4-BE49-F238E27FC236}">
                <a16:creationId xmlns:a16="http://schemas.microsoft.com/office/drawing/2014/main" id="{67D8D6F2-72CB-442E-B028-064384F49C88}"/>
              </a:ext>
            </a:extLst>
          </p:cNvPr>
          <p:cNvSpPr txBox="1">
            <a:spLocks/>
          </p:cNvSpPr>
          <p:nvPr/>
        </p:nvSpPr>
        <p:spPr>
          <a:xfrm>
            <a:off x="457200" y="1404994"/>
            <a:ext cx="10977937" cy="35676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lnSpc>
                <a:spcPct val="150000"/>
              </a:lnSpc>
              <a:spcBef>
                <a:spcPts val="600"/>
              </a:spcBef>
              <a:spcAft>
                <a:spcPts val="600"/>
              </a:spcAft>
            </a:pPr>
            <a:r>
              <a:rPr lang="en-US" altLang="zh-CN" sz="2800" b="1" dirty="0">
                <a:latin typeface="微软雅黑" panose="020B0503020204020204" pitchFamily="34" charset="-122"/>
                <a:ea typeface="微软雅黑" panose="020B0503020204020204" pitchFamily="34" charset="-122"/>
              </a:rPr>
              <a:t>How</a:t>
            </a:r>
            <a:r>
              <a:rPr lang="zh-CN" altLang="en-US" sz="2800" b="1" dirty="0">
                <a:latin typeface="微软雅黑" panose="020B0503020204020204" pitchFamily="34" charset="-122"/>
                <a:ea typeface="微软雅黑" panose="020B0503020204020204" pitchFamily="34" charset="-122"/>
              </a:rPr>
              <a:t> </a:t>
            </a:r>
            <a:r>
              <a:rPr lang="en-US" altLang="zh-CN" sz="2800" b="1" dirty="0">
                <a:latin typeface="微软雅黑" panose="020B0503020204020204" pitchFamily="34" charset="-122"/>
                <a:ea typeface="微软雅黑" panose="020B0503020204020204" pitchFamily="34" charset="-122"/>
              </a:rPr>
              <a:t>to write abstract?</a:t>
            </a:r>
            <a:r>
              <a:rPr lang="en-US" sz="2800" b="1"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30685091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3180</TotalTime>
  <Words>479</Words>
  <Application>Microsoft Office PowerPoint</Application>
  <PresentationFormat>宽屏</PresentationFormat>
  <Paragraphs>59</Paragraphs>
  <Slides>15</Slides>
  <Notes>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15</vt:i4>
      </vt:variant>
    </vt:vector>
  </HeadingPairs>
  <TitlesOfParts>
    <vt:vector size="27" baseType="lpstr">
      <vt:lpstr>等线</vt:lpstr>
      <vt:lpstr>黑体</vt:lpstr>
      <vt:lpstr>微软雅黑</vt:lpstr>
      <vt:lpstr>Arial</vt:lpstr>
      <vt:lpstr>Calibri</vt:lpstr>
      <vt:lpstr>Century Gothic</vt:lpstr>
      <vt:lpstr>Segoe UI</vt:lpstr>
      <vt:lpstr>Segoe UI Light</vt:lpstr>
      <vt:lpstr>Times New Roman</vt:lpstr>
      <vt:lpstr>Wingdings</vt:lpstr>
      <vt:lpstr>Office 主题​​</vt:lpstr>
      <vt:lpstr>1_OfficePLUS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Liu Yulang</cp:lastModifiedBy>
  <cp:revision>430</cp:revision>
  <dcterms:created xsi:type="dcterms:W3CDTF">2019-03-27T07:16:23Z</dcterms:created>
  <dcterms:modified xsi:type="dcterms:W3CDTF">2019-10-30T04:18:01Z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2019-04-12T10:11:56.7320120Z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fcee90d4-c24c-4b20-9bba-57853b7e4a6e</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